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heic" ContentType="image/heic"/>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3AD181-BB57-720D-5527-BE6486EF1BE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BFE930D-1919-2BED-B511-4EA2CAF35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CC40779-FC1D-1049-DA09-281A3FD2AEF1}"/>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92359AAE-8F51-532B-6235-1D5C8654D9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0DDE74-234F-1069-ADAD-1EFFBC2DB815}"/>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418355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3906D-2017-F09E-4647-CF8C5A37EE4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384CD3B-01A6-0B29-0BDA-3A9642C48AD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8A10BD-A5C8-E7D9-B29D-396C3DC23F3F}"/>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771E6F55-7B8C-74CB-8ABF-0CD482E3B5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B1674E-161F-D2B1-A356-CB1B56BECAF4}"/>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33570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16CBAD3-1BB6-6F59-5F15-E2DF00B291B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898F121-81A1-C582-6484-1F6861D1C5B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156AF37-D9DB-7440-B573-77FEE7E3BE92}"/>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42A5F1FD-F4DA-9048-F757-6DADCEECEF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A0E3C9E-4DF5-499F-E945-E54BF010CD62}"/>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373314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583FEE-D66A-896A-C05C-EF6C8436B2C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8E77D3-7DD4-ABB8-01B1-5256B2AB574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067A9B-2365-8950-7192-5C2AB1084E1F}"/>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A448333D-B778-3869-2DFB-C5FD26F48C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26FFE4-2773-9D05-7794-AE4A1DE9266A}"/>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348180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6F611-3CA5-4F8D-858C-3E14C0FA08B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E653E90-A201-5EBC-EA62-CD02F8E72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1C59D0B-A6E6-603F-27A1-53FE14CF86C6}"/>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6F96680B-4215-9026-427E-BBD7F1F1E2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56CC72F-0E2B-A190-629A-09C221BF059B}"/>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25269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E4370-DFF6-8A1F-3185-4CF8AADF345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FCBA6C0-F9AE-F970-EEA7-2F5DCF380C4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7ED5946-745D-D183-7496-89F37621D76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0B21C33-69AF-CAC8-BB0A-1F9531A12919}"/>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6" name="Zástupný symbol pro zápatí 5">
            <a:extLst>
              <a:ext uri="{FF2B5EF4-FFF2-40B4-BE49-F238E27FC236}">
                <a16:creationId xmlns:a16="http://schemas.microsoft.com/office/drawing/2014/main" id="{82F98D9D-FDEC-10F1-628D-8D9E10D9B12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8DB097-D867-C0C1-E1DD-1CBD497F9984}"/>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274633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444D1-DDBF-635B-C42D-0C90F1BB674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04C1A48-4D3C-C823-80C8-32FD49977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62C0A17-769F-23F6-5EAF-A5DEBAEDEE9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BF7A85E-66D9-6265-1327-E280F951F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9AF0F24-7FD0-2A9B-82EF-7E6081F0128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6052028-886E-91EA-DA6F-04FD8779900B}"/>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8" name="Zástupný symbol pro zápatí 7">
            <a:extLst>
              <a:ext uri="{FF2B5EF4-FFF2-40B4-BE49-F238E27FC236}">
                <a16:creationId xmlns:a16="http://schemas.microsoft.com/office/drawing/2014/main" id="{34BE941D-E2A5-F73A-063E-7FAF51618C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A864C1F-39B8-8F99-1BFE-9AF178105548}"/>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116897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CF39A-34FA-C9D2-7EB7-B19E5C1E569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75FD4E6-317E-1275-C036-FE041D5B3D8D}"/>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4" name="Zástupný symbol pro zápatí 3">
            <a:extLst>
              <a:ext uri="{FF2B5EF4-FFF2-40B4-BE49-F238E27FC236}">
                <a16:creationId xmlns:a16="http://schemas.microsoft.com/office/drawing/2014/main" id="{040AFB4E-9927-82CD-D54D-7AF0ECE8124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0E62943-BE3B-697C-9CF4-B960218FEC09}"/>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107751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9A35090-ED6E-AD17-E61E-41238D907F33}"/>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3" name="Zástupný symbol pro zápatí 2">
            <a:extLst>
              <a:ext uri="{FF2B5EF4-FFF2-40B4-BE49-F238E27FC236}">
                <a16:creationId xmlns:a16="http://schemas.microsoft.com/office/drawing/2014/main" id="{EED3838F-B533-A8F6-F000-931677F8E78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4421F1C-6861-6FE6-510F-AB8780A3876E}"/>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56094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1740D-BD69-A6EA-8551-A1CFF99E8C7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E0A26F8-4CA8-A37A-5584-73C5EAAC3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FD0A92B-3F01-DB2D-1060-328CBA9DC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0A6DBD1-46B4-C92D-679E-8F39D7C9A1AA}"/>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6" name="Zástupný symbol pro zápatí 5">
            <a:extLst>
              <a:ext uri="{FF2B5EF4-FFF2-40B4-BE49-F238E27FC236}">
                <a16:creationId xmlns:a16="http://schemas.microsoft.com/office/drawing/2014/main" id="{C2AC72EB-C27F-2CE6-7F15-76AC6DFE5D8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76B809B-CA1A-197A-A395-2BD69596E899}"/>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38863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0F052-F1E8-66A1-453D-F0E281C2E5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5E023B-6C60-CCC3-AF03-80AABC845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CA8DC30-8F90-3C9A-F002-714197C3B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47F005B-C4B6-6E45-4C06-074221E62F2F}"/>
              </a:ext>
            </a:extLst>
          </p:cNvPr>
          <p:cNvSpPr>
            <a:spLocks noGrp="1"/>
          </p:cNvSpPr>
          <p:nvPr>
            <p:ph type="dt" sz="half" idx="10"/>
          </p:nvPr>
        </p:nvSpPr>
        <p:spPr/>
        <p:txBody>
          <a:bodyPr/>
          <a:lstStyle/>
          <a:p>
            <a:fld id="{04C7AFBB-FC1C-4F9F-8F19-9F62C4D5688C}" type="datetimeFigureOut">
              <a:rPr lang="cs-CZ" smtClean="0"/>
              <a:t>26.01.2026</a:t>
            </a:fld>
            <a:endParaRPr lang="cs-CZ"/>
          </a:p>
        </p:txBody>
      </p:sp>
      <p:sp>
        <p:nvSpPr>
          <p:cNvPr id="6" name="Zástupný symbol pro zápatí 5">
            <a:extLst>
              <a:ext uri="{FF2B5EF4-FFF2-40B4-BE49-F238E27FC236}">
                <a16:creationId xmlns:a16="http://schemas.microsoft.com/office/drawing/2014/main" id="{B149EEFF-7B2D-B299-E57E-2BB43BD28A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A61086-1AAA-33E7-4940-EEC1CA136556}"/>
              </a:ext>
            </a:extLst>
          </p:cNvPr>
          <p:cNvSpPr>
            <a:spLocks noGrp="1"/>
          </p:cNvSpPr>
          <p:nvPr>
            <p:ph type="sldNum" sz="quarter" idx="12"/>
          </p:nvPr>
        </p:nvSpPr>
        <p:spPr/>
        <p:txBody>
          <a:bodyPr/>
          <a:lstStyle/>
          <a:p>
            <a:fld id="{13DE959A-D72B-41FD-BD5D-8FAE28F0385C}" type="slidenum">
              <a:rPr lang="cs-CZ" smtClean="0"/>
              <a:t>‹#›</a:t>
            </a:fld>
            <a:endParaRPr lang="cs-CZ"/>
          </a:p>
        </p:txBody>
      </p:sp>
    </p:spTree>
    <p:extLst>
      <p:ext uri="{BB962C8B-B14F-4D97-AF65-F5344CB8AC3E}">
        <p14:creationId xmlns:p14="http://schemas.microsoft.com/office/powerpoint/2010/main" val="388726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F76B95-A684-C257-8A82-D49F08AE7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DBA6170-52D4-CAEF-9497-874CFF0EE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490AD8-CEF0-341E-58D1-C2B034281B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7AFBB-FC1C-4F9F-8F19-9F62C4D5688C}" type="datetimeFigureOut">
              <a:rPr lang="cs-CZ" smtClean="0"/>
              <a:t>26.01.2026</a:t>
            </a:fld>
            <a:endParaRPr lang="cs-CZ"/>
          </a:p>
        </p:txBody>
      </p:sp>
      <p:sp>
        <p:nvSpPr>
          <p:cNvPr id="5" name="Zástupný symbol pro zápatí 4">
            <a:extLst>
              <a:ext uri="{FF2B5EF4-FFF2-40B4-BE49-F238E27FC236}">
                <a16:creationId xmlns:a16="http://schemas.microsoft.com/office/drawing/2014/main" id="{99951988-9391-A1DE-A973-B57206979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8C645DE-2138-D4E7-A39F-720E95449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E959A-D72B-41FD-BD5D-8FAE28F0385C}" type="slidenum">
              <a:rPr lang="cs-CZ" smtClean="0"/>
              <a:t>‹#›</a:t>
            </a:fld>
            <a:endParaRPr lang="cs-CZ"/>
          </a:p>
        </p:txBody>
      </p:sp>
    </p:spTree>
    <p:extLst>
      <p:ext uri="{BB962C8B-B14F-4D97-AF65-F5344CB8AC3E}">
        <p14:creationId xmlns:p14="http://schemas.microsoft.com/office/powerpoint/2010/main" val="182424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heic"/><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heic"/><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heic"/><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heic"/><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7" descr="Obsah obrázku Vínově červená, Obdélník, červená&#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524000" y="-4782"/>
            <a:ext cx="9144000" cy="1607734"/>
          </a:xfrm>
          <a:prstGeom prst="rect">
            <a:avLst/>
          </a:prstGeom>
          <a:noFill/>
          <a:ln cap="flat">
            <a:noFill/>
          </a:ln>
          <a:effectLst>
            <a:outerShdw dist="22997" dir="5400000" algn="tl">
              <a:srgbClr val="000000">
                <a:alpha val="35000"/>
              </a:srgbClr>
            </a:outerShdw>
          </a:effectLst>
        </p:spPr>
      </p:pic>
      <p:pic>
        <p:nvPicPr>
          <p:cNvPr id="4" name="Obrázek 6" descr="Obsah obrázku snímek obrazovky, Písmo, Elektricky modrá, Grafika&#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353482" y="107982"/>
            <a:ext cx="3492642" cy="1371993"/>
          </a:xfrm>
          <a:prstGeom prst="rect">
            <a:avLst/>
          </a:prstGeom>
          <a:noFill/>
          <a:ln cap="flat">
            <a:noFill/>
          </a:ln>
          <a:effectLst>
            <a:outerShdw dist="22997" dir="5400000" algn="tl">
              <a:srgbClr val="000000">
                <a:alpha val="35000"/>
              </a:srgbClr>
            </a:outerShdw>
          </a:effectLst>
        </p:spPr>
      </p:pic>
      <p:sp>
        <p:nvSpPr>
          <p:cNvPr id="5" name="TextovéPole 10"/>
          <p:cNvSpPr txBox="1"/>
          <p:nvPr/>
        </p:nvSpPr>
        <p:spPr>
          <a:xfrm>
            <a:off x="1805800" y="2222741"/>
            <a:ext cx="8594783" cy="95410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a:defRPr sz="1800" b="0" i="0" u="none" strike="noStrike" kern="0" cap="none" spc="0" baseline="0">
                <a:solidFill>
                  <a:srgbClr val="000000"/>
                </a:solidFill>
                <a:uFillTx/>
              </a:defRPr>
            </a:pPr>
            <a:r>
              <a:rPr lang="cs-CZ" sz="2800" b="1" dirty="0">
                <a:solidFill>
                  <a:srgbClr val="000000"/>
                </a:solidFill>
                <a:latin typeface="Calibri"/>
              </a:rPr>
              <a:t>ID mobility: </a:t>
            </a:r>
            <a:r>
              <a:rPr lang="cs-CZ" sz="2800" b="1" dirty="0" smtClean="0">
                <a:solidFill>
                  <a:srgbClr val="000000"/>
                </a:solidFill>
                <a:latin typeface="Calibri"/>
              </a:rPr>
              <a:t>JOBS-01</a:t>
            </a:r>
            <a:r>
              <a:rPr lang="cs-CZ" sz="2800" dirty="0">
                <a:solidFill>
                  <a:srgbClr val="000000"/>
                </a:solidFill>
                <a:latin typeface="Calibri"/>
                <a:ea typeface="Calibri"/>
                <a:cs typeface="Calibri"/>
              </a:rPr>
              <a:t/>
            </a:r>
            <a:br>
              <a:rPr lang="cs-CZ" sz="2800" dirty="0">
                <a:solidFill>
                  <a:srgbClr val="000000"/>
                </a:solidFill>
                <a:latin typeface="Calibri"/>
                <a:ea typeface="Calibri"/>
                <a:cs typeface="Calibri"/>
              </a:rPr>
            </a:br>
            <a:r>
              <a:rPr lang="cs-CZ" sz="2800" b="1" dirty="0">
                <a:solidFill>
                  <a:srgbClr val="000000"/>
                </a:solidFill>
                <a:latin typeface="Calibri"/>
              </a:rPr>
              <a:t>Číslo projektu: 2024-1-CZ01-KA122-VET-000230261</a:t>
            </a:r>
          </a:p>
        </p:txBody>
      </p:sp>
      <p:sp>
        <p:nvSpPr>
          <p:cNvPr id="7" name="TextovéPole 13"/>
          <p:cNvSpPr txBox="1"/>
          <p:nvPr/>
        </p:nvSpPr>
        <p:spPr>
          <a:xfrm>
            <a:off x="3984291" y="3270124"/>
            <a:ext cx="3190231" cy="156966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cs-CZ" sz="3200" b="1" dirty="0">
              <a:solidFill>
                <a:srgbClr val="000000"/>
              </a:solidFill>
              <a:latin typeface="Constantia"/>
            </a:endParaRPr>
          </a:p>
          <a:p>
            <a:pPr algn="ctr">
              <a:defRPr sz="1800" b="0" i="0" u="none" strike="noStrike" kern="0" cap="none" spc="0" baseline="0">
                <a:solidFill>
                  <a:srgbClr val="000000"/>
                </a:solidFill>
                <a:uFillTx/>
              </a:defRPr>
            </a:pPr>
            <a:r>
              <a:rPr lang="cs-CZ" sz="3200" b="1" dirty="0">
                <a:solidFill>
                  <a:srgbClr val="000000"/>
                </a:solidFill>
                <a:latin typeface="Constantia"/>
              </a:rPr>
              <a:t>Italská krása</a:t>
            </a:r>
          </a:p>
          <a:p>
            <a:pPr algn="ctr">
              <a:defRPr sz="1800" b="0" i="0" u="none" strike="noStrike" kern="0" cap="none" spc="0" baseline="0">
                <a:solidFill>
                  <a:srgbClr val="000000"/>
                </a:solidFill>
                <a:uFillTx/>
              </a:defRPr>
            </a:pPr>
            <a:endParaRPr lang="cs-CZ" sz="3200" b="1" dirty="0">
              <a:solidFill>
                <a:srgbClr val="000000"/>
              </a:solidFill>
              <a:latin typeface="Constantia"/>
            </a:endParaRPr>
          </a:p>
        </p:txBody>
      </p:sp>
      <p:pic>
        <p:nvPicPr>
          <p:cNvPr id="2" name="Obrázek 1"/>
          <p:cNvPicPr>
            <a:picLocks noChangeAspect="1"/>
          </p:cNvPicPr>
          <p:nvPr/>
        </p:nvPicPr>
        <p:blipFill>
          <a:blip r:embed="rId4"/>
          <a:stretch>
            <a:fillRect/>
          </a:stretch>
        </p:blipFill>
        <p:spPr>
          <a:xfrm>
            <a:off x="7846123" y="5002824"/>
            <a:ext cx="3400429" cy="1128704"/>
          </a:xfrm>
          <a:prstGeom prst="rect">
            <a:avLst/>
          </a:prstGeom>
        </p:spPr>
      </p:pic>
    </p:spTree>
    <p:extLst>
      <p:ext uri="{BB962C8B-B14F-4D97-AF65-F5344CB8AC3E}">
        <p14:creationId xmlns:p14="http://schemas.microsoft.com/office/powerpoint/2010/main" val="108375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780E3-5C4C-EF33-7217-E8E1050FBF1A}"/>
              </a:ext>
            </a:extLst>
          </p:cNvPr>
          <p:cNvSpPr>
            <a:spLocks noGrp="1"/>
          </p:cNvSpPr>
          <p:nvPr>
            <p:ph type="title"/>
          </p:nvPr>
        </p:nvSpPr>
        <p:spPr/>
        <p:txBody>
          <a:bodyPr/>
          <a:lstStyle/>
          <a:p>
            <a:pPr algn="ctr"/>
            <a:r>
              <a:rPr lang="cs-CZ" dirty="0"/>
              <a:t>ZÁVĚR</a:t>
            </a:r>
          </a:p>
        </p:txBody>
      </p:sp>
      <p:sp>
        <p:nvSpPr>
          <p:cNvPr id="3" name="Zástupný obsah 2">
            <a:extLst>
              <a:ext uri="{FF2B5EF4-FFF2-40B4-BE49-F238E27FC236}">
                <a16:creationId xmlns:a16="http://schemas.microsoft.com/office/drawing/2014/main" id="{9006A471-D462-5FE7-22B0-78B8A440D948}"/>
              </a:ext>
            </a:extLst>
          </p:cNvPr>
          <p:cNvSpPr>
            <a:spLocks noGrp="1"/>
          </p:cNvSpPr>
          <p:nvPr>
            <p:ph idx="1"/>
          </p:nvPr>
        </p:nvSpPr>
        <p:spPr/>
        <p:txBody>
          <a:bodyPr>
            <a:normAutofit fontScale="92500" lnSpcReduction="10000"/>
          </a:bodyPr>
          <a:lstStyle/>
          <a:p>
            <a:r>
              <a:rPr lang="cs-CZ" sz="3200" kern="100" dirty="0">
                <a:effectLst/>
                <a:latin typeface="Calibri" panose="020F0502020204030204" pitchFamily="34" charset="0"/>
                <a:ea typeface="Calibri" panose="020F0502020204030204" pitchFamily="34" charset="0"/>
                <a:cs typeface="Times New Roman" panose="02020603050405020304" pitchFamily="18" charset="0"/>
              </a:rPr>
              <a:t>Barvení vlasů s PURA KOSMETICA v Itálii pro mě bylo neuvěřitelně inspirativní. Italský přístup k barvení se zaměřuje na detailní a precizní techniky, což zajišťuje nádherný a dlouhotrvající výsledek. Barvy PURA KOSMETICA jsou výjimečné svou kvalitou; skvěle kryjí, zanechávají vlasy lesklé a zdravě vypadající. Kromě samotných produktů mě v Itálii zaujal také velký důraz na ekologii. Obaly se pečlivě třídí a vyhazují do plastů, což podporuje udržitelný přístup k životnímu prostředí. V porovnání s Českem je zde patrný rozdíl ve vnímání odpovědnosti za přírodu, což mě inspirovalo k větší pozornosti k ekologickým praktikám i u nás.</a:t>
            </a:r>
          </a:p>
          <a:p>
            <a:endParaRPr lang="cs-CZ" dirty="0"/>
          </a:p>
        </p:txBody>
      </p:sp>
    </p:spTree>
    <p:extLst>
      <p:ext uri="{BB962C8B-B14F-4D97-AF65-F5344CB8AC3E}">
        <p14:creationId xmlns:p14="http://schemas.microsoft.com/office/powerpoint/2010/main" val="148236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9B79F-CEA4-9FA3-FA0E-33F1BF41F235}"/>
              </a:ext>
            </a:extLst>
          </p:cNvPr>
          <p:cNvSpPr>
            <a:spLocks noGrp="1"/>
          </p:cNvSpPr>
          <p:nvPr>
            <p:ph type="ctrTitle"/>
          </p:nvPr>
        </p:nvSpPr>
        <p:spPr/>
        <p:txBody>
          <a:bodyPr>
            <a:normAutofit/>
          </a:bodyPr>
          <a:lstStyle/>
          <a:p>
            <a:pPr algn="l"/>
            <a:r>
              <a:rPr lang="cs-CZ" sz="3600" dirty="0"/>
              <a:t>BARVENÍ VLASŮ SE ZNAČKOU</a:t>
            </a:r>
            <a:br>
              <a:rPr lang="cs-CZ" sz="3600" dirty="0"/>
            </a:br>
            <a:r>
              <a:rPr lang="cs-CZ" sz="3600" dirty="0"/>
              <a:t> PURA KOSMETIKA</a:t>
            </a:r>
          </a:p>
        </p:txBody>
      </p:sp>
      <p:sp>
        <p:nvSpPr>
          <p:cNvPr id="3" name="Podnadpis 2">
            <a:extLst>
              <a:ext uri="{FF2B5EF4-FFF2-40B4-BE49-F238E27FC236}">
                <a16:creationId xmlns:a16="http://schemas.microsoft.com/office/drawing/2014/main" id="{CDCA0CA8-D432-C6E6-B0C6-DC73E7A3049B}"/>
              </a:ext>
            </a:extLst>
          </p:cNvPr>
          <p:cNvSpPr>
            <a:spLocks noGrp="1"/>
          </p:cNvSpPr>
          <p:nvPr>
            <p:ph type="subTitle" idx="1"/>
          </p:nvPr>
        </p:nvSpPr>
        <p:spPr/>
        <p:txBody>
          <a:bodyPr/>
          <a:lstStyle/>
          <a:p>
            <a:endParaRPr lang="cs-CZ" dirty="0"/>
          </a:p>
        </p:txBody>
      </p:sp>
      <p:pic>
        <p:nvPicPr>
          <p:cNvPr id="5" name="Obrázek 4">
            <a:extLst>
              <a:ext uri="{FF2B5EF4-FFF2-40B4-BE49-F238E27FC236}">
                <a16:creationId xmlns:a16="http://schemas.microsoft.com/office/drawing/2014/main" id="{610A420B-5F25-CACE-C033-B3AA024D1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475" y="751739"/>
            <a:ext cx="3189484" cy="5700597"/>
          </a:xfrm>
          <a:prstGeom prst="rect">
            <a:avLst/>
          </a:prstGeom>
        </p:spPr>
      </p:pic>
    </p:spTree>
    <p:extLst>
      <p:ext uri="{BB962C8B-B14F-4D97-AF65-F5344CB8AC3E}">
        <p14:creationId xmlns:p14="http://schemas.microsoft.com/office/powerpoint/2010/main" val="368344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61C70-751F-AACB-9221-9EDD9317AC5A}"/>
              </a:ext>
            </a:extLst>
          </p:cNvPr>
          <p:cNvSpPr>
            <a:spLocks noGrp="1"/>
          </p:cNvSpPr>
          <p:nvPr>
            <p:ph type="title"/>
          </p:nvPr>
        </p:nvSpPr>
        <p:spPr/>
        <p:txBody>
          <a:bodyPr/>
          <a:lstStyle/>
          <a:p>
            <a:pPr algn="ctr"/>
            <a:r>
              <a:rPr lang="cs-CZ" dirty="0"/>
              <a:t>ÚVOD</a:t>
            </a:r>
          </a:p>
        </p:txBody>
      </p:sp>
      <p:sp>
        <p:nvSpPr>
          <p:cNvPr id="3" name="Zástupný obsah 2">
            <a:extLst>
              <a:ext uri="{FF2B5EF4-FFF2-40B4-BE49-F238E27FC236}">
                <a16:creationId xmlns:a16="http://schemas.microsoft.com/office/drawing/2014/main" id="{B5D45FE3-7925-5723-D1B9-4B97B5329ADE}"/>
              </a:ext>
            </a:extLst>
          </p:cNvPr>
          <p:cNvSpPr>
            <a:spLocks noGrp="1"/>
          </p:cNvSpPr>
          <p:nvPr>
            <p:ph idx="1"/>
          </p:nvPr>
        </p:nvSpPr>
        <p:spPr/>
        <p:txBody>
          <a:bodyPr/>
          <a:lstStyle/>
          <a:p>
            <a:r>
              <a:rPr lang="cs-CZ" sz="4000" kern="100" dirty="0">
                <a:effectLst/>
                <a:latin typeface="Calibri" panose="020F0502020204030204" pitchFamily="34" charset="0"/>
                <a:ea typeface="Calibri" panose="020F0502020204030204" pitchFamily="34" charset="0"/>
                <a:cs typeface="Times New Roman" panose="02020603050405020304" pitchFamily="18" charset="0"/>
              </a:rPr>
              <a:t>Ráda bych vás provedla mým zážitkem z Itálie, kde jsem měla příležitost vidět proces barvení vlasů se značkou PURA KOSMETICS. Tento zážitek mi ukázal, jak důležité je spojení kvalitních ingrediencí a inovativních technik, aby bylo dosaženo perfektního výsledku.</a:t>
            </a:r>
          </a:p>
          <a:p>
            <a:endParaRPr lang="cs-CZ" dirty="0"/>
          </a:p>
        </p:txBody>
      </p:sp>
    </p:spTree>
    <p:extLst>
      <p:ext uri="{BB962C8B-B14F-4D97-AF65-F5344CB8AC3E}">
        <p14:creationId xmlns:p14="http://schemas.microsoft.com/office/powerpoint/2010/main" val="223826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71FF0E-B11F-3EC2-7933-A0A7354BCCE3}"/>
              </a:ext>
            </a:extLst>
          </p:cNvPr>
          <p:cNvSpPr>
            <a:spLocks noGrp="1"/>
          </p:cNvSpPr>
          <p:nvPr>
            <p:ph type="title"/>
          </p:nvPr>
        </p:nvSpPr>
        <p:spPr/>
        <p:txBody>
          <a:bodyPr/>
          <a:lstStyle/>
          <a:p>
            <a:pPr algn="ctr"/>
            <a:r>
              <a:rPr lang="cs-CZ" dirty="0"/>
              <a:t>BARVY PURA KOSMETICA</a:t>
            </a:r>
          </a:p>
        </p:txBody>
      </p:sp>
      <p:sp>
        <p:nvSpPr>
          <p:cNvPr id="3" name="Zástupný obsah 2">
            <a:extLst>
              <a:ext uri="{FF2B5EF4-FFF2-40B4-BE49-F238E27FC236}">
                <a16:creationId xmlns:a16="http://schemas.microsoft.com/office/drawing/2014/main" id="{ABD192D7-BABD-B081-BE46-957AF75B442A}"/>
              </a:ext>
            </a:extLst>
          </p:cNvPr>
          <p:cNvSpPr>
            <a:spLocks noGrp="1"/>
          </p:cNvSpPr>
          <p:nvPr>
            <p:ph sz="half" idx="1"/>
          </p:nvPr>
        </p:nvSpPr>
        <p:spPr>
          <a:xfrm>
            <a:off x="838200" y="1825625"/>
            <a:ext cx="5181600" cy="4764956"/>
          </a:xfrm>
        </p:spPr>
        <p:txBody>
          <a:bodyPr>
            <a:normAutofit lnSpcReduction="10000"/>
          </a:bodyPr>
          <a:lstStyle/>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PURA KOSMETICA nabízí profesionální barvy na vlasy, které jsou navrženy tak, aby poskytovaly intenzivní a dlouhotrvající barvu s minimálním obsahem amoniaku. Jejich krémové složení zajišťuje rovnoměrné nanášení a lesklý výsledek. Barvy umožňují zesvětlení až o 5 odstínů a poskytují 100% krytí šedivých vlasů. Díky použití čistých pigmentů je dosaženo jednotného a sytého barevného výsledku. Kromě permanentních barev nabízí PURA KOSMETICA také barevné masky, které tónují barvené vlasy a zintenzivňují barvu po oxidačním barvení. Tyto masky dodávají vlasům lesk a díky kyselému základu uzavírají vlasovou kutikulu pro intenzivnější a dlouhotrvající barvu. Barevné masky jsou dostupné v různých odstínech, například COPPER, SCARLET či ICE. Produkty PURA KOSMETICA jsou navrženy s ohledem na profesionální použití a jsou určeny pro kadeřnické salony. Jejich složení je obohaceno o přírodní složky, které pečují o vlasy během barvení a zajišťují jejich zdravý vzhled.</a:t>
            </a:r>
          </a:p>
          <a:p>
            <a:endParaRPr lang="cs-CZ" dirty="0"/>
          </a:p>
        </p:txBody>
      </p:sp>
      <p:pic>
        <p:nvPicPr>
          <p:cNvPr id="6" name="Zástupný obsah 5">
            <a:extLst>
              <a:ext uri="{FF2B5EF4-FFF2-40B4-BE49-F238E27FC236}">
                <a16:creationId xmlns:a16="http://schemas.microsoft.com/office/drawing/2014/main" id="{5DCA16A8-7604-1BC8-1CF1-2E7AB3A7BB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74785" y="1369074"/>
            <a:ext cx="3773794" cy="4807889"/>
          </a:xfrm>
        </p:spPr>
      </p:pic>
    </p:spTree>
    <p:extLst>
      <p:ext uri="{BB962C8B-B14F-4D97-AF65-F5344CB8AC3E}">
        <p14:creationId xmlns:p14="http://schemas.microsoft.com/office/powerpoint/2010/main" val="40035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0550C3-0C11-00AD-53EE-08713173C01C}"/>
              </a:ext>
            </a:extLst>
          </p:cNvPr>
          <p:cNvSpPr>
            <a:spLocks noGrp="1"/>
          </p:cNvSpPr>
          <p:nvPr>
            <p:ph type="title"/>
          </p:nvPr>
        </p:nvSpPr>
        <p:spPr/>
        <p:txBody>
          <a:bodyPr/>
          <a:lstStyle/>
          <a:p>
            <a:r>
              <a:rPr lang="cs-CZ" dirty="0"/>
              <a:t>TECHNOLOGICKÝ POSTUP BARVENÍ </a:t>
            </a:r>
          </a:p>
        </p:txBody>
      </p:sp>
      <p:sp>
        <p:nvSpPr>
          <p:cNvPr id="4" name="Zástupný text 3">
            <a:extLst>
              <a:ext uri="{FF2B5EF4-FFF2-40B4-BE49-F238E27FC236}">
                <a16:creationId xmlns:a16="http://schemas.microsoft.com/office/drawing/2014/main" id="{CE79230B-424A-EAD4-A88C-CC35D15C2FDA}"/>
              </a:ext>
            </a:extLst>
          </p:cNvPr>
          <p:cNvSpPr>
            <a:spLocks noGrp="1"/>
          </p:cNvSpPr>
          <p:nvPr>
            <p:ph type="body" sz="half" idx="2"/>
          </p:nvPr>
        </p:nvSpPr>
        <p:spPr/>
        <p:txBody>
          <a:bodyPr>
            <a:normAutofit fontScale="92500"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Než se začneme věnovat samotnému barvení, je důležité připravit oblast kolem vlasové linie. Prvním krokem je nanesení ochranného krému, známého jako Barrier Cream. Tento krém se aplikuje na kontury obličeje, aby se zabránilo zabarvení pokožky v případě, že by barva zasáhla i tyto oblasti. Díky němu lze případné skvrny snadno smýt a pokožka zůstane čistá a nepoškozená.</a:t>
            </a:r>
          </a:p>
          <a:p>
            <a:endParaRPr lang="cs-CZ" dirty="0"/>
          </a:p>
        </p:txBody>
      </p:sp>
      <p:pic>
        <p:nvPicPr>
          <p:cNvPr id="10" name="Zástupný symbol obrázku 9">
            <a:extLst>
              <a:ext uri="{FF2B5EF4-FFF2-40B4-BE49-F238E27FC236}">
                <a16:creationId xmlns:a16="http://schemas.microsoft.com/office/drawing/2014/main" id="{CB117554-A59D-75E3-5FA7-3F246975DBC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67" r="27767"/>
          <a:stretch>
            <a:fillRect/>
          </a:stretch>
        </p:blipFill>
        <p:spPr>
          <a:xfrm rot="5400000">
            <a:off x="5832475" y="338138"/>
            <a:ext cx="4873625" cy="6172200"/>
          </a:xfrm>
        </p:spPr>
      </p:pic>
    </p:spTree>
    <p:extLst>
      <p:ext uri="{BB962C8B-B14F-4D97-AF65-F5344CB8AC3E}">
        <p14:creationId xmlns:p14="http://schemas.microsoft.com/office/powerpoint/2010/main" val="291210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989819-2282-F469-2BBD-F22C1B6592AF}"/>
              </a:ext>
            </a:extLst>
          </p:cNvPr>
          <p:cNvSpPr>
            <a:spLocks noGrp="1"/>
          </p:cNvSpPr>
          <p:nvPr>
            <p:ph type="title"/>
          </p:nvPr>
        </p:nvSpPr>
        <p:spPr/>
        <p:txBody>
          <a:bodyPr/>
          <a:lstStyle/>
          <a:p>
            <a:r>
              <a:rPr lang="cs-CZ" dirty="0"/>
              <a:t>TECHNOLOGICKÝ POSTUP BARVENÍ</a:t>
            </a:r>
          </a:p>
        </p:txBody>
      </p:sp>
      <p:pic>
        <p:nvPicPr>
          <p:cNvPr id="6" name="Zástupný symbol obrázku 5">
            <a:extLst>
              <a:ext uri="{FF2B5EF4-FFF2-40B4-BE49-F238E27FC236}">
                <a16:creationId xmlns:a16="http://schemas.microsoft.com/office/drawing/2014/main" id="{CF35F46D-ECAF-222F-F2E4-B68F6A63CFF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78" r="27778"/>
          <a:stretch>
            <a:fillRect/>
          </a:stretch>
        </p:blipFill>
        <p:spPr>
          <a:xfrm rot="5400000">
            <a:off x="5893739" y="276874"/>
            <a:ext cx="5333478" cy="6754581"/>
          </a:xfrm>
        </p:spPr>
      </p:pic>
      <p:sp>
        <p:nvSpPr>
          <p:cNvPr id="4" name="Zástupný text 3">
            <a:extLst>
              <a:ext uri="{FF2B5EF4-FFF2-40B4-BE49-F238E27FC236}">
                <a16:creationId xmlns:a16="http://schemas.microsoft.com/office/drawing/2014/main" id="{AF526920-B7CC-989D-8237-17C5A0163383}"/>
              </a:ext>
            </a:extLst>
          </p:cNvPr>
          <p:cNvSpPr>
            <a:spLocks noGrp="1"/>
          </p:cNvSpPr>
          <p:nvPr>
            <p:ph type="body" sz="half" idx="2"/>
          </p:nvPr>
        </p:nvSpPr>
        <p:spPr/>
        <p:txBody>
          <a:bodyPr/>
          <a:lstStyle/>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Po nanesení ochranného krému přišel na řadu další krok barvení. Barva se nejprve aplikovala na kontury kolem obličeje, což zajistilo rovnoměrné a precizní pokrytí těchto viditelných částí. Poté se na temeni hlavy vytvořil kříž, který se nabarvil, a to pouze na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odrosty</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Tento pečlivý postup zajišťuje, že barva pokryje nové vlasy u kořínků, aniž by zasáhla již dříve barvené délky, a tím udržuje zdraví a kvalitu vlasů.</a:t>
            </a:r>
          </a:p>
          <a:p>
            <a:endParaRPr lang="cs-CZ" dirty="0"/>
          </a:p>
        </p:txBody>
      </p:sp>
    </p:spTree>
    <p:extLst>
      <p:ext uri="{BB962C8B-B14F-4D97-AF65-F5344CB8AC3E}">
        <p14:creationId xmlns:p14="http://schemas.microsoft.com/office/powerpoint/2010/main" val="71390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FE281A-4C91-D355-77BD-001DFC537DAB}"/>
              </a:ext>
            </a:extLst>
          </p:cNvPr>
          <p:cNvSpPr>
            <a:spLocks noGrp="1"/>
          </p:cNvSpPr>
          <p:nvPr>
            <p:ph type="title"/>
          </p:nvPr>
        </p:nvSpPr>
        <p:spPr/>
        <p:txBody>
          <a:bodyPr/>
          <a:lstStyle/>
          <a:p>
            <a:r>
              <a:rPr lang="cs-CZ" dirty="0"/>
              <a:t>TECHNOLOGICKÝ POSTUP BARVENÍ </a:t>
            </a:r>
          </a:p>
        </p:txBody>
      </p:sp>
      <p:pic>
        <p:nvPicPr>
          <p:cNvPr id="6" name="Zástupný symbol obrázku 5">
            <a:extLst>
              <a:ext uri="{FF2B5EF4-FFF2-40B4-BE49-F238E27FC236}">
                <a16:creationId xmlns:a16="http://schemas.microsoft.com/office/drawing/2014/main" id="{21260C5E-9724-7A50-8091-B3EE129EFA4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75" r="27775"/>
          <a:stretch>
            <a:fillRect/>
          </a:stretch>
        </p:blipFill>
        <p:spPr>
          <a:xfrm rot="5400000">
            <a:off x="5832475" y="338138"/>
            <a:ext cx="4873625" cy="6172200"/>
          </a:xfrm>
        </p:spPr>
      </p:pic>
      <p:sp>
        <p:nvSpPr>
          <p:cNvPr id="4" name="Zástupný text 3">
            <a:extLst>
              <a:ext uri="{FF2B5EF4-FFF2-40B4-BE49-F238E27FC236}">
                <a16:creationId xmlns:a16="http://schemas.microsoft.com/office/drawing/2014/main" id="{BD53B9B3-9B00-8D25-23BA-69381C769422}"/>
              </a:ext>
            </a:extLst>
          </p:cNvPr>
          <p:cNvSpPr>
            <a:spLocks noGrp="1"/>
          </p:cNvSpPr>
          <p:nvPr>
            <p:ph type="body" sz="half" idx="2"/>
          </p:nvPr>
        </p:nvSpPr>
        <p:spPr>
          <a:xfrm>
            <a:off x="839788" y="2057399"/>
            <a:ext cx="4343399" cy="4645241"/>
          </a:xfrm>
        </p:spPr>
        <p:txBody>
          <a:bodyPr>
            <a:normAutofit fontScale="92500"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Jakmile byly vlasy na temeni hlavy a </a:t>
            </a:r>
            <a:r>
              <a:rPr lang="cs-CZ" sz="2400" kern="100" dirty="0" err="1">
                <a:effectLst/>
                <a:latin typeface="Calibri" panose="020F0502020204030204" pitchFamily="34" charset="0"/>
                <a:ea typeface="Calibri" panose="020F0502020204030204" pitchFamily="34" charset="0"/>
                <a:cs typeface="Times New Roman" panose="02020603050405020304" pitchFamily="18" charset="0"/>
              </a:rPr>
              <a:t>odrosty</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u kořínků rovnoměrně nabarvené, přistoupili jsme k nanášení barvy do délek. Tento krok vyžaduje preciznost, a proto se barva nanáší po jemných pramenech, které si pečlivě rozdělujeme. Začínáme u bočních částí, přičemž dbáme na to, aby byla barva rovnoměrně rozprostřena a každý pramen důkladně nabarvený. Poté se přechází na zadní část vlasů, kde je stejný důraz na precizní pokrytí, aby byl výsledný efekt perfektní. </a:t>
            </a:r>
            <a:r>
              <a:rPr lang="cs-CZ" sz="2400" kern="100" dirty="0">
                <a:latin typeface="Calibri" panose="020F0502020204030204" pitchFamily="34" charset="0"/>
                <a:ea typeface="Calibri" panose="020F0502020204030204" pitchFamily="34" charset="0"/>
                <a:cs typeface="Times New Roman" panose="02020603050405020304" pitchFamily="18" charset="0"/>
              </a:rPr>
              <a:t>Po dokončení barva působila 30 minut. </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04516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5988FC-8455-46C4-4F76-A1AE2FFBED90}"/>
              </a:ext>
            </a:extLst>
          </p:cNvPr>
          <p:cNvSpPr>
            <a:spLocks noGrp="1"/>
          </p:cNvSpPr>
          <p:nvPr>
            <p:ph type="title"/>
          </p:nvPr>
        </p:nvSpPr>
        <p:spPr/>
        <p:txBody>
          <a:bodyPr/>
          <a:lstStyle/>
          <a:p>
            <a:r>
              <a:rPr lang="cs-CZ" dirty="0"/>
              <a:t>TECHNOLOGICKÝ POSTUP BARVENÍ</a:t>
            </a:r>
          </a:p>
        </p:txBody>
      </p:sp>
      <p:pic>
        <p:nvPicPr>
          <p:cNvPr id="6" name="Zástupný obsah 5">
            <a:extLst>
              <a:ext uri="{FF2B5EF4-FFF2-40B4-BE49-F238E27FC236}">
                <a16:creationId xmlns:a16="http://schemas.microsoft.com/office/drawing/2014/main" id="{300BD57D-6992-FEED-578F-680B7563993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5922268" y="1962361"/>
            <a:ext cx="4873625" cy="2923754"/>
          </a:xfrm>
        </p:spPr>
      </p:pic>
      <p:sp>
        <p:nvSpPr>
          <p:cNvPr id="4" name="Zástupný text 3">
            <a:extLst>
              <a:ext uri="{FF2B5EF4-FFF2-40B4-BE49-F238E27FC236}">
                <a16:creationId xmlns:a16="http://schemas.microsoft.com/office/drawing/2014/main" id="{BE4C370B-1AB3-4BC1-BA62-9ACB63ED716C}"/>
              </a:ext>
            </a:extLst>
          </p:cNvPr>
          <p:cNvSpPr>
            <a:spLocks noGrp="1"/>
          </p:cNvSpPr>
          <p:nvPr>
            <p:ph type="body" sz="half" idx="2"/>
          </p:nvPr>
        </p:nvSpPr>
        <p:spPr/>
        <p:txBody>
          <a:bodyPr>
            <a:normAutofit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Po dokončení barvení se vlasy důkladně umyly šamponem PURA Color, který je navržen tak, aby šetrně pečoval o čerstvě barvené vlasy a pomohl uzamknout barvu. Následně se aplikovala výživná maska, která nejen dodává vlasům potřebnou hydrataci, ale také pomáhá udržet intenzitu a zářivost barvy.</a:t>
            </a:r>
          </a:p>
          <a:p>
            <a:endParaRPr lang="cs-CZ" dirty="0"/>
          </a:p>
        </p:txBody>
      </p:sp>
    </p:spTree>
    <p:extLst>
      <p:ext uri="{BB962C8B-B14F-4D97-AF65-F5344CB8AC3E}">
        <p14:creationId xmlns:p14="http://schemas.microsoft.com/office/powerpoint/2010/main" val="275439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D66B30-73A9-EA3A-6962-82DCB70F0954}"/>
              </a:ext>
            </a:extLst>
          </p:cNvPr>
          <p:cNvSpPr>
            <a:spLocks noGrp="1"/>
          </p:cNvSpPr>
          <p:nvPr>
            <p:ph type="title"/>
          </p:nvPr>
        </p:nvSpPr>
        <p:spPr/>
        <p:txBody>
          <a:bodyPr/>
          <a:lstStyle/>
          <a:p>
            <a:r>
              <a:rPr lang="cs-CZ" dirty="0"/>
              <a:t>TECHNOLOGICKÝ POSTUP BARVENÍ </a:t>
            </a:r>
          </a:p>
        </p:txBody>
      </p:sp>
      <p:pic>
        <p:nvPicPr>
          <p:cNvPr id="6" name="Zástupný symbol obrázku 5">
            <a:extLst>
              <a:ext uri="{FF2B5EF4-FFF2-40B4-BE49-F238E27FC236}">
                <a16:creationId xmlns:a16="http://schemas.microsoft.com/office/drawing/2014/main" id="{1B39C14C-D273-E533-00E6-82E51370ADC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65" r="27765"/>
          <a:stretch>
            <a:fillRect/>
          </a:stretch>
        </p:blipFill>
        <p:spPr>
          <a:xfrm rot="5400000">
            <a:off x="5832475" y="338138"/>
            <a:ext cx="4873625" cy="6172200"/>
          </a:xfrm>
        </p:spPr>
      </p:pic>
      <p:sp>
        <p:nvSpPr>
          <p:cNvPr id="4" name="Zástupný text 3">
            <a:extLst>
              <a:ext uri="{FF2B5EF4-FFF2-40B4-BE49-F238E27FC236}">
                <a16:creationId xmlns:a16="http://schemas.microsoft.com/office/drawing/2014/main" id="{982399F3-5472-61BC-A6C4-DADB87224A0E}"/>
              </a:ext>
            </a:extLst>
          </p:cNvPr>
          <p:cNvSpPr>
            <a:spLocks noGrp="1"/>
          </p:cNvSpPr>
          <p:nvPr>
            <p:ph type="body" sz="half" idx="2"/>
          </p:nvPr>
        </p:nvSpPr>
        <p:spPr/>
        <p:txBody>
          <a:bodyPr>
            <a:normAutofit fontScale="92500"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Výsledkem barvení byly nádherně lesklé a zářivé vlasy, které si zachovaly svou hebkost a vitalitu. Barva byla rovnoměrná, intenzivní a perfektně přecházela z kořínků až do délek, díky pečlivé aplikaci a následné péči s produkty PURA KOSMETICA. Finální vzhled vlasů byl přirozený a zároveň výrazný, což ukazuje, jak důležité je věnovat pozornost každému kroku v procesu barvení.</a:t>
            </a:r>
          </a:p>
          <a:p>
            <a:endParaRPr lang="cs-CZ" dirty="0"/>
          </a:p>
        </p:txBody>
      </p:sp>
    </p:spTree>
    <p:extLst>
      <p:ext uri="{BB962C8B-B14F-4D97-AF65-F5344CB8AC3E}">
        <p14:creationId xmlns:p14="http://schemas.microsoft.com/office/powerpoint/2010/main" val="9250299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Širokoúhlá obrazovka</PresentationFormat>
  <Paragraphs>20</Paragraphs>
  <Slides>10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Calibri</vt:lpstr>
      <vt:lpstr>Calibri Light</vt:lpstr>
      <vt:lpstr>Constantia</vt:lpstr>
      <vt:lpstr>Times New Roman</vt:lpstr>
      <vt:lpstr>Motiv Office</vt:lpstr>
      <vt:lpstr>Prezentace aplikace PowerPoint</vt:lpstr>
      <vt:lpstr>BARVENÍ VLASŮ SE ZNAČKOU  PURA KOSMETIKA</vt:lpstr>
      <vt:lpstr>ÚVOD</vt:lpstr>
      <vt:lpstr>BARVY PURA KOSMETICA</vt:lpstr>
      <vt:lpstr>TECHNOLOGICKÝ POSTUP BARVENÍ </vt:lpstr>
      <vt:lpstr>TECHNOLOGICKÝ POSTUP BARVENÍ</vt:lpstr>
      <vt:lpstr>TECHNOLOGICKÝ POSTUP BARVENÍ </vt:lpstr>
      <vt:lpstr>TECHNOLOGICKÝ POSTUP BARVENÍ</vt:lpstr>
      <vt:lpstr>TECHNOLOGICKÝ POSTUP BARVENÍ </vt:lpstr>
      <vt:lpstr>ZÁVĚR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Kristýna Gerzaničová</dc:creator>
  <cp:lastModifiedBy>simonova hana</cp:lastModifiedBy>
  <cp:revision>4</cp:revision>
  <dcterms:created xsi:type="dcterms:W3CDTF">2024-11-02T19:56:59Z</dcterms:created>
  <dcterms:modified xsi:type="dcterms:W3CDTF">2026-01-26T17:10:43Z</dcterms:modified>
</cp:coreProperties>
</file>