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heic" ContentType="image/heic"/>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DA55D0-A3F1-ABD1-A153-C7A2B4C21E5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C410DA4-BCCF-1FE2-B603-6A9A046B3E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28200DF-CE68-E65F-1993-E217F6C25A0F}"/>
              </a:ext>
            </a:extLst>
          </p:cNvPr>
          <p:cNvSpPr>
            <a:spLocks noGrp="1"/>
          </p:cNvSpPr>
          <p:nvPr>
            <p:ph type="dt" sz="half" idx="10"/>
          </p:nvPr>
        </p:nvSpPr>
        <p:spPr/>
        <p:txBody>
          <a:bodyPr/>
          <a:lstStyle/>
          <a:p>
            <a:fld id="{A81B4A37-ED3B-4959-8832-FD3D55F596F3}" type="datetimeFigureOut">
              <a:rPr lang="cs-CZ" smtClean="0"/>
              <a:t>26.01.2026</a:t>
            </a:fld>
            <a:endParaRPr lang="cs-CZ"/>
          </a:p>
        </p:txBody>
      </p:sp>
      <p:sp>
        <p:nvSpPr>
          <p:cNvPr id="5" name="Zástupný symbol pro zápatí 4">
            <a:extLst>
              <a:ext uri="{FF2B5EF4-FFF2-40B4-BE49-F238E27FC236}">
                <a16:creationId xmlns:a16="http://schemas.microsoft.com/office/drawing/2014/main" id="{8FE9144F-8268-6213-544F-0CB24F91206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3C3FD4E-CDE7-1F33-4C86-6A5F9AC9E95A}"/>
              </a:ext>
            </a:extLst>
          </p:cNvPr>
          <p:cNvSpPr>
            <a:spLocks noGrp="1"/>
          </p:cNvSpPr>
          <p:nvPr>
            <p:ph type="sldNum" sz="quarter" idx="12"/>
          </p:nvPr>
        </p:nvSpPr>
        <p:spPr/>
        <p:txBody>
          <a:bodyPr/>
          <a:lstStyle/>
          <a:p>
            <a:fld id="{B4EDB77E-A2C4-4026-AB21-E8ED508CFA9C}" type="slidenum">
              <a:rPr lang="cs-CZ" smtClean="0"/>
              <a:t>‹#›</a:t>
            </a:fld>
            <a:endParaRPr lang="cs-CZ"/>
          </a:p>
        </p:txBody>
      </p:sp>
    </p:spTree>
    <p:extLst>
      <p:ext uri="{BB962C8B-B14F-4D97-AF65-F5344CB8AC3E}">
        <p14:creationId xmlns:p14="http://schemas.microsoft.com/office/powerpoint/2010/main" val="125324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B98550-A594-2769-499A-84C2D3ACE3A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9C8BA0E-E4B2-90E8-63C0-645DD1A5D68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A92210C-EC26-15DA-B880-505AD38E9E2F}"/>
              </a:ext>
            </a:extLst>
          </p:cNvPr>
          <p:cNvSpPr>
            <a:spLocks noGrp="1"/>
          </p:cNvSpPr>
          <p:nvPr>
            <p:ph type="dt" sz="half" idx="10"/>
          </p:nvPr>
        </p:nvSpPr>
        <p:spPr/>
        <p:txBody>
          <a:bodyPr/>
          <a:lstStyle/>
          <a:p>
            <a:fld id="{A81B4A37-ED3B-4959-8832-FD3D55F596F3}" type="datetimeFigureOut">
              <a:rPr lang="cs-CZ" smtClean="0"/>
              <a:t>26.01.2026</a:t>
            </a:fld>
            <a:endParaRPr lang="cs-CZ"/>
          </a:p>
        </p:txBody>
      </p:sp>
      <p:sp>
        <p:nvSpPr>
          <p:cNvPr id="5" name="Zástupný symbol pro zápatí 4">
            <a:extLst>
              <a:ext uri="{FF2B5EF4-FFF2-40B4-BE49-F238E27FC236}">
                <a16:creationId xmlns:a16="http://schemas.microsoft.com/office/drawing/2014/main" id="{EC21F24B-9D0A-37A6-1557-9E53C59B1DE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E54A438-7D13-92D0-236E-23B227582377}"/>
              </a:ext>
            </a:extLst>
          </p:cNvPr>
          <p:cNvSpPr>
            <a:spLocks noGrp="1"/>
          </p:cNvSpPr>
          <p:nvPr>
            <p:ph type="sldNum" sz="quarter" idx="12"/>
          </p:nvPr>
        </p:nvSpPr>
        <p:spPr/>
        <p:txBody>
          <a:bodyPr/>
          <a:lstStyle/>
          <a:p>
            <a:fld id="{B4EDB77E-A2C4-4026-AB21-E8ED508CFA9C}" type="slidenum">
              <a:rPr lang="cs-CZ" smtClean="0"/>
              <a:t>‹#›</a:t>
            </a:fld>
            <a:endParaRPr lang="cs-CZ"/>
          </a:p>
        </p:txBody>
      </p:sp>
    </p:spTree>
    <p:extLst>
      <p:ext uri="{BB962C8B-B14F-4D97-AF65-F5344CB8AC3E}">
        <p14:creationId xmlns:p14="http://schemas.microsoft.com/office/powerpoint/2010/main" val="266222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6E88E75B-2428-05E9-1A1A-6BEFFBFC911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7007FFB-9892-4A3D-3213-54E8A15C3898}"/>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69B89AF-6AFA-D961-431F-60D845BAE0B3}"/>
              </a:ext>
            </a:extLst>
          </p:cNvPr>
          <p:cNvSpPr>
            <a:spLocks noGrp="1"/>
          </p:cNvSpPr>
          <p:nvPr>
            <p:ph type="dt" sz="half" idx="10"/>
          </p:nvPr>
        </p:nvSpPr>
        <p:spPr/>
        <p:txBody>
          <a:bodyPr/>
          <a:lstStyle/>
          <a:p>
            <a:fld id="{A81B4A37-ED3B-4959-8832-FD3D55F596F3}" type="datetimeFigureOut">
              <a:rPr lang="cs-CZ" smtClean="0"/>
              <a:t>26.01.2026</a:t>
            </a:fld>
            <a:endParaRPr lang="cs-CZ"/>
          </a:p>
        </p:txBody>
      </p:sp>
      <p:sp>
        <p:nvSpPr>
          <p:cNvPr id="5" name="Zástupný symbol pro zápatí 4">
            <a:extLst>
              <a:ext uri="{FF2B5EF4-FFF2-40B4-BE49-F238E27FC236}">
                <a16:creationId xmlns:a16="http://schemas.microsoft.com/office/drawing/2014/main" id="{2FA46F96-042B-5A51-9EB2-FA3D79CAE8B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09E64D6-40C3-E49B-C62F-AD87E730D029}"/>
              </a:ext>
            </a:extLst>
          </p:cNvPr>
          <p:cNvSpPr>
            <a:spLocks noGrp="1"/>
          </p:cNvSpPr>
          <p:nvPr>
            <p:ph type="sldNum" sz="quarter" idx="12"/>
          </p:nvPr>
        </p:nvSpPr>
        <p:spPr/>
        <p:txBody>
          <a:bodyPr/>
          <a:lstStyle/>
          <a:p>
            <a:fld id="{B4EDB77E-A2C4-4026-AB21-E8ED508CFA9C}" type="slidenum">
              <a:rPr lang="cs-CZ" smtClean="0"/>
              <a:t>‹#›</a:t>
            </a:fld>
            <a:endParaRPr lang="cs-CZ"/>
          </a:p>
        </p:txBody>
      </p:sp>
    </p:spTree>
    <p:extLst>
      <p:ext uri="{BB962C8B-B14F-4D97-AF65-F5344CB8AC3E}">
        <p14:creationId xmlns:p14="http://schemas.microsoft.com/office/powerpoint/2010/main" val="124238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1F9C13-BFBF-7CF8-8E2D-B6F55138798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09ABF0C-AF78-1667-2FCF-DC50447A7DF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EF363EA-E1F0-0FE9-93D9-7B65B5B0F7E5}"/>
              </a:ext>
            </a:extLst>
          </p:cNvPr>
          <p:cNvSpPr>
            <a:spLocks noGrp="1"/>
          </p:cNvSpPr>
          <p:nvPr>
            <p:ph type="dt" sz="half" idx="10"/>
          </p:nvPr>
        </p:nvSpPr>
        <p:spPr/>
        <p:txBody>
          <a:bodyPr/>
          <a:lstStyle/>
          <a:p>
            <a:fld id="{A81B4A37-ED3B-4959-8832-FD3D55F596F3}" type="datetimeFigureOut">
              <a:rPr lang="cs-CZ" smtClean="0"/>
              <a:t>26.01.2026</a:t>
            </a:fld>
            <a:endParaRPr lang="cs-CZ"/>
          </a:p>
        </p:txBody>
      </p:sp>
      <p:sp>
        <p:nvSpPr>
          <p:cNvPr id="5" name="Zástupný symbol pro zápatí 4">
            <a:extLst>
              <a:ext uri="{FF2B5EF4-FFF2-40B4-BE49-F238E27FC236}">
                <a16:creationId xmlns:a16="http://schemas.microsoft.com/office/drawing/2014/main" id="{D993187A-E11B-6084-5191-1FA34D024B3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00D57E5-11ED-F948-75FE-C1B275B0A0F9}"/>
              </a:ext>
            </a:extLst>
          </p:cNvPr>
          <p:cNvSpPr>
            <a:spLocks noGrp="1"/>
          </p:cNvSpPr>
          <p:nvPr>
            <p:ph type="sldNum" sz="quarter" idx="12"/>
          </p:nvPr>
        </p:nvSpPr>
        <p:spPr/>
        <p:txBody>
          <a:bodyPr/>
          <a:lstStyle/>
          <a:p>
            <a:fld id="{B4EDB77E-A2C4-4026-AB21-E8ED508CFA9C}" type="slidenum">
              <a:rPr lang="cs-CZ" smtClean="0"/>
              <a:t>‹#›</a:t>
            </a:fld>
            <a:endParaRPr lang="cs-CZ"/>
          </a:p>
        </p:txBody>
      </p:sp>
    </p:spTree>
    <p:extLst>
      <p:ext uri="{BB962C8B-B14F-4D97-AF65-F5344CB8AC3E}">
        <p14:creationId xmlns:p14="http://schemas.microsoft.com/office/powerpoint/2010/main" val="1846403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9A3CB0-1B5C-4C08-6C41-70FCC694B1D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F93116D7-F537-BE6A-2C4C-2E740255D5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6B4B546-CDCB-8AD7-E20E-C54A4439E1A0}"/>
              </a:ext>
            </a:extLst>
          </p:cNvPr>
          <p:cNvSpPr>
            <a:spLocks noGrp="1"/>
          </p:cNvSpPr>
          <p:nvPr>
            <p:ph type="dt" sz="half" idx="10"/>
          </p:nvPr>
        </p:nvSpPr>
        <p:spPr/>
        <p:txBody>
          <a:bodyPr/>
          <a:lstStyle/>
          <a:p>
            <a:fld id="{A81B4A37-ED3B-4959-8832-FD3D55F596F3}" type="datetimeFigureOut">
              <a:rPr lang="cs-CZ" smtClean="0"/>
              <a:t>26.01.2026</a:t>
            </a:fld>
            <a:endParaRPr lang="cs-CZ"/>
          </a:p>
        </p:txBody>
      </p:sp>
      <p:sp>
        <p:nvSpPr>
          <p:cNvPr id="5" name="Zástupný symbol pro zápatí 4">
            <a:extLst>
              <a:ext uri="{FF2B5EF4-FFF2-40B4-BE49-F238E27FC236}">
                <a16:creationId xmlns:a16="http://schemas.microsoft.com/office/drawing/2014/main" id="{AD599E67-AB4D-1414-8EC4-93253CE9462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D11D8ED-50DE-104D-9240-37A3A7CC5432}"/>
              </a:ext>
            </a:extLst>
          </p:cNvPr>
          <p:cNvSpPr>
            <a:spLocks noGrp="1"/>
          </p:cNvSpPr>
          <p:nvPr>
            <p:ph type="sldNum" sz="quarter" idx="12"/>
          </p:nvPr>
        </p:nvSpPr>
        <p:spPr/>
        <p:txBody>
          <a:bodyPr/>
          <a:lstStyle/>
          <a:p>
            <a:fld id="{B4EDB77E-A2C4-4026-AB21-E8ED508CFA9C}" type="slidenum">
              <a:rPr lang="cs-CZ" smtClean="0"/>
              <a:t>‹#›</a:t>
            </a:fld>
            <a:endParaRPr lang="cs-CZ"/>
          </a:p>
        </p:txBody>
      </p:sp>
    </p:spTree>
    <p:extLst>
      <p:ext uri="{BB962C8B-B14F-4D97-AF65-F5344CB8AC3E}">
        <p14:creationId xmlns:p14="http://schemas.microsoft.com/office/powerpoint/2010/main" val="311234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A27E76-6A12-7D39-8E98-E64E16FDC69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9416C4A-6686-B4F3-7E70-0C64565EFC8E}"/>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86E9AA5-FF77-2497-8904-8F810D7F051F}"/>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A2A7A40C-1C06-7F8D-14FB-ACC594FA6600}"/>
              </a:ext>
            </a:extLst>
          </p:cNvPr>
          <p:cNvSpPr>
            <a:spLocks noGrp="1"/>
          </p:cNvSpPr>
          <p:nvPr>
            <p:ph type="dt" sz="half" idx="10"/>
          </p:nvPr>
        </p:nvSpPr>
        <p:spPr/>
        <p:txBody>
          <a:bodyPr/>
          <a:lstStyle/>
          <a:p>
            <a:fld id="{A81B4A37-ED3B-4959-8832-FD3D55F596F3}" type="datetimeFigureOut">
              <a:rPr lang="cs-CZ" smtClean="0"/>
              <a:t>26.01.2026</a:t>
            </a:fld>
            <a:endParaRPr lang="cs-CZ"/>
          </a:p>
        </p:txBody>
      </p:sp>
      <p:sp>
        <p:nvSpPr>
          <p:cNvPr id="6" name="Zástupný symbol pro zápatí 5">
            <a:extLst>
              <a:ext uri="{FF2B5EF4-FFF2-40B4-BE49-F238E27FC236}">
                <a16:creationId xmlns:a16="http://schemas.microsoft.com/office/drawing/2014/main" id="{A707369E-6DBC-DFFB-6EEA-D4B26661B2C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67C4B87-7529-2463-76CC-0C1D69B61F36}"/>
              </a:ext>
            </a:extLst>
          </p:cNvPr>
          <p:cNvSpPr>
            <a:spLocks noGrp="1"/>
          </p:cNvSpPr>
          <p:nvPr>
            <p:ph type="sldNum" sz="quarter" idx="12"/>
          </p:nvPr>
        </p:nvSpPr>
        <p:spPr/>
        <p:txBody>
          <a:bodyPr/>
          <a:lstStyle/>
          <a:p>
            <a:fld id="{B4EDB77E-A2C4-4026-AB21-E8ED508CFA9C}" type="slidenum">
              <a:rPr lang="cs-CZ" smtClean="0"/>
              <a:t>‹#›</a:t>
            </a:fld>
            <a:endParaRPr lang="cs-CZ"/>
          </a:p>
        </p:txBody>
      </p:sp>
    </p:spTree>
    <p:extLst>
      <p:ext uri="{BB962C8B-B14F-4D97-AF65-F5344CB8AC3E}">
        <p14:creationId xmlns:p14="http://schemas.microsoft.com/office/powerpoint/2010/main" val="89743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D21B12-47C7-CE5E-923D-1CA29AEBDE9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20446B8-D97E-0099-14DF-9E5A0742E5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0FFCD70-F72E-D9A5-C596-D4AE577E02E5}"/>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67A4FFE5-7F15-AA36-01F1-9AA56419CD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78B0644-C48A-5288-3A12-9F51389EC622}"/>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CC3B585-9489-86AB-6287-C93372959057}"/>
              </a:ext>
            </a:extLst>
          </p:cNvPr>
          <p:cNvSpPr>
            <a:spLocks noGrp="1"/>
          </p:cNvSpPr>
          <p:nvPr>
            <p:ph type="dt" sz="half" idx="10"/>
          </p:nvPr>
        </p:nvSpPr>
        <p:spPr/>
        <p:txBody>
          <a:bodyPr/>
          <a:lstStyle/>
          <a:p>
            <a:fld id="{A81B4A37-ED3B-4959-8832-FD3D55F596F3}" type="datetimeFigureOut">
              <a:rPr lang="cs-CZ" smtClean="0"/>
              <a:t>26.01.2026</a:t>
            </a:fld>
            <a:endParaRPr lang="cs-CZ"/>
          </a:p>
        </p:txBody>
      </p:sp>
      <p:sp>
        <p:nvSpPr>
          <p:cNvPr id="8" name="Zástupný symbol pro zápatí 7">
            <a:extLst>
              <a:ext uri="{FF2B5EF4-FFF2-40B4-BE49-F238E27FC236}">
                <a16:creationId xmlns:a16="http://schemas.microsoft.com/office/drawing/2014/main" id="{1C9E55DE-9DBC-ACC9-557D-4C22262B2B0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4508D669-90C1-8F50-7DEC-1723BFA54315}"/>
              </a:ext>
            </a:extLst>
          </p:cNvPr>
          <p:cNvSpPr>
            <a:spLocks noGrp="1"/>
          </p:cNvSpPr>
          <p:nvPr>
            <p:ph type="sldNum" sz="quarter" idx="12"/>
          </p:nvPr>
        </p:nvSpPr>
        <p:spPr/>
        <p:txBody>
          <a:bodyPr/>
          <a:lstStyle/>
          <a:p>
            <a:fld id="{B4EDB77E-A2C4-4026-AB21-E8ED508CFA9C}" type="slidenum">
              <a:rPr lang="cs-CZ" smtClean="0"/>
              <a:t>‹#›</a:t>
            </a:fld>
            <a:endParaRPr lang="cs-CZ"/>
          </a:p>
        </p:txBody>
      </p:sp>
    </p:spTree>
    <p:extLst>
      <p:ext uri="{BB962C8B-B14F-4D97-AF65-F5344CB8AC3E}">
        <p14:creationId xmlns:p14="http://schemas.microsoft.com/office/powerpoint/2010/main" val="81170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4374E3-7B16-9E34-B92D-00128B48E755}"/>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CDE6D97-DC2B-91E4-794B-D058232A3651}"/>
              </a:ext>
            </a:extLst>
          </p:cNvPr>
          <p:cNvSpPr>
            <a:spLocks noGrp="1"/>
          </p:cNvSpPr>
          <p:nvPr>
            <p:ph type="dt" sz="half" idx="10"/>
          </p:nvPr>
        </p:nvSpPr>
        <p:spPr/>
        <p:txBody>
          <a:bodyPr/>
          <a:lstStyle/>
          <a:p>
            <a:fld id="{A81B4A37-ED3B-4959-8832-FD3D55F596F3}" type="datetimeFigureOut">
              <a:rPr lang="cs-CZ" smtClean="0"/>
              <a:t>26.01.2026</a:t>
            </a:fld>
            <a:endParaRPr lang="cs-CZ"/>
          </a:p>
        </p:txBody>
      </p:sp>
      <p:sp>
        <p:nvSpPr>
          <p:cNvPr id="4" name="Zástupný symbol pro zápatí 3">
            <a:extLst>
              <a:ext uri="{FF2B5EF4-FFF2-40B4-BE49-F238E27FC236}">
                <a16:creationId xmlns:a16="http://schemas.microsoft.com/office/drawing/2014/main" id="{1B1A4F33-106E-4E2D-CBBB-E717D3D4B0B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459AED6-E38A-349C-E908-FEFB98081540}"/>
              </a:ext>
            </a:extLst>
          </p:cNvPr>
          <p:cNvSpPr>
            <a:spLocks noGrp="1"/>
          </p:cNvSpPr>
          <p:nvPr>
            <p:ph type="sldNum" sz="quarter" idx="12"/>
          </p:nvPr>
        </p:nvSpPr>
        <p:spPr/>
        <p:txBody>
          <a:bodyPr/>
          <a:lstStyle/>
          <a:p>
            <a:fld id="{B4EDB77E-A2C4-4026-AB21-E8ED508CFA9C}" type="slidenum">
              <a:rPr lang="cs-CZ" smtClean="0"/>
              <a:t>‹#›</a:t>
            </a:fld>
            <a:endParaRPr lang="cs-CZ"/>
          </a:p>
        </p:txBody>
      </p:sp>
    </p:spTree>
    <p:extLst>
      <p:ext uri="{BB962C8B-B14F-4D97-AF65-F5344CB8AC3E}">
        <p14:creationId xmlns:p14="http://schemas.microsoft.com/office/powerpoint/2010/main" val="189266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3C5A387-1B30-6949-B0B5-6C75D4434E03}"/>
              </a:ext>
            </a:extLst>
          </p:cNvPr>
          <p:cNvSpPr>
            <a:spLocks noGrp="1"/>
          </p:cNvSpPr>
          <p:nvPr>
            <p:ph type="dt" sz="half" idx="10"/>
          </p:nvPr>
        </p:nvSpPr>
        <p:spPr/>
        <p:txBody>
          <a:bodyPr/>
          <a:lstStyle/>
          <a:p>
            <a:fld id="{A81B4A37-ED3B-4959-8832-FD3D55F596F3}" type="datetimeFigureOut">
              <a:rPr lang="cs-CZ" smtClean="0"/>
              <a:t>26.01.2026</a:t>
            </a:fld>
            <a:endParaRPr lang="cs-CZ"/>
          </a:p>
        </p:txBody>
      </p:sp>
      <p:sp>
        <p:nvSpPr>
          <p:cNvPr id="3" name="Zástupný symbol pro zápatí 2">
            <a:extLst>
              <a:ext uri="{FF2B5EF4-FFF2-40B4-BE49-F238E27FC236}">
                <a16:creationId xmlns:a16="http://schemas.microsoft.com/office/drawing/2014/main" id="{560757CD-0325-0089-E19B-79B2C06A0BEC}"/>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0E0043A-A2DF-EC7F-26D2-0024CD29E736}"/>
              </a:ext>
            </a:extLst>
          </p:cNvPr>
          <p:cNvSpPr>
            <a:spLocks noGrp="1"/>
          </p:cNvSpPr>
          <p:nvPr>
            <p:ph type="sldNum" sz="quarter" idx="12"/>
          </p:nvPr>
        </p:nvSpPr>
        <p:spPr/>
        <p:txBody>
          <a:bodyPr/>
          <a:lstStyle/>
          <a:p>
            <a:fld id="{B4EDB77E-A2C4-4026-AB21-E8ED508CFA9C}" type="slidenum">
              <a:rPr lang="cs-CZ" smtClean="0"/>
              <a:t>‹#›</a:t>
            </a:fld>
            <a:endParaRPr lang="cs-CZ"/>
          </a:p>
        </p:txBody>
      </p:sp>
    </p:spTree>
    <p:extLst>
      <p:ext uri="{BB962C8B-B14F-4D97-AF65-F5344CB8AC3E}">
        <p14:creationId xmlns:p14="http://schemas.microsoft.com/office/powerpoint/2010/main" val="267942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657246-7DAD-A818-B388-8EA9EA185A8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B43E68DB-F185-317F-A7FE-3E22769650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055E448-5244-56EF-B169-ED71E0B53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ED19662-699D-387D-0697-4ABEE52D5615}"/>
              </a:ext>
            </a:extLst>
          </p:cNvPr>
          <p:cNvSpPr>
            <a:spLocks noGrp="1"/>
          </p:cNvSpPr>
          <p:nvPr>
            <p:ph type="dt" sz="half" idx="10"/>
          </p:nvPr>
        </p:nvSpPr>
        <p:spPr/>
        <p:txBody>
          <a:bodyPr/>
          <a:lstStyle/>
          <a:p>
            <a:fld id="{A81B4A37-ED3B-4959-8832-FD3D55F596F3}" type="datetimeFigureOut">
              <a:rPr lang="cs-CZ" smtClean="0"/>
              <a:t>26.01.2026</a:t>
            </a:fld>
            <a:endParaRPr lang="cs-CZ"/>
          </a:p>
        </p:txBody>
      </p:sp>
      <p:sp>
        <p:nvSpPr>
          <p:cNvPr id="6" name="Zástupný symbol pro zápatí 5">
            <a:extLst>
              <a:ext uri="{FF2B5EF4-FFF2-40B4-BE49-F238E27FC236}">
                <a16:creationId xmlns:a16="http://schemas.microsoft.com/office/drawing/2014/main" id="{C152C8E4-91E0-F30E-29FF-8EA9D7444BF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4E855F0-80DA-3426-C553-69FAB6CF5BB0}"/>
              </a:ext>
            </a:extLst>
          </p:cNvPr>
          <p:cNvSpPr>
            <a:spLocks noGrp="1"/>
          </p:cNvSpPr>
          <p:nvPr>
            <p:ph type="sldNum" sz="quarter" idx="12"/>
          </p:nvPr>
        </p:nvSpPr>
        <p:spPr/>
        <p:txBody>
          <a:bodyPr/>
          <a:lstStyle/>
          <a:p>
            <a:fld id="{B4EDB77E-A2C4-4026-AB21-E8ED508CFA9C}" type="slidenum">
              <a:rPr lang="cs-CZ" smtClean="0"/>
              <a:t>‹#›</a:t>
            </a:fld>
            <a:endParaRPr lang="cs-CZ"/>
          </a:p>
        </p:txBody>
      </p:sp>
    </p:spTree>
    <p:extLst>
      <p:ext uri="{BB962C8B-B14F-4D97-AF65-F5344CB8AC3E}">
        <p14:creationId xmlns:p14="http://schemas.microsoft.com/office/powerpoint/2010/main" val="413603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F53C38-AB2C-73DC-2DD0-95059FF7ABD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31271F9-E0CD-2623-9FE6-C3AB7DD71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2842923-7EBC-C60E-6AFC-74BE86BFB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5378219-DD22-8E0C-8903-AA5C41E48340}"/>
              </a:ext>
            </a:extLst>
          </p:cNvPr>
          <p:cNvSpPr>
            <a:spLocks noGrp="1"/>
          </p:cNvSpPr>
          <p:nvPr>
            <p:ph type="dt" sz="half" idx="10"/>
          </p:nvPr>
        </p:nvSpPr>
        <p:spPr/>
        <p:txBody>
          <a:bodyPr/>
          <a:lstStyle/>
          <a:p>
            <a:fld id="{A81B4A37-ED3B-4959-8832-FD3D55F596F3}" type="datetimeFigureOut">
              <a:rPr lang="cs-CZ" smtClean="0"/>
              <a:t>26.01.2026</a:t>
            </a:fld>
            <a:endParaRPr lang="cs-CZ"/>
          </a:p>
        </p:txBody>
      </p:sp>
      <p:sp>
        <p:nvSpPr>
          <p:cNvPr id="6" name="Zástupný symbol pro zápatí 5">
            <a:extLst>
              <a:ext uri="{FF2B5EF4-FFF2-40B4-BE49-F238E27FC236}">
                <a16:creationId xmlns:a16="http://schemas.microsoft.com/office/drawing/2014/main" id="{82B3F679-EE76-A5DA-6D8C-E9087C24F9D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44EDC5A-ED69-C25E-1840-4F5D9EF841C0}"/>
              </a:ext>
            </a:extLst>
          </p:cNvPr>
          <p:cNvSpPr>
            <a:spLocks noGrp="1"/>
          </p:cNvSpPr>
          <p:nvPr>
            <p:ph type="sldNum" sz="quarter" idx="12"/>
          </p:nvPr>
        </p:nvSpPr>
        <p:spPr/>
        <p:txBody>
          <a:bodyPr/>
          <a:lstStyle/>
          <a:p>
            <a:fld id="{B4EDB77E-A2C4-4026-AB21-E8ED508CFA9C}" type="slidenum">
              <a:rPr lang="cs-CZ" smtClean="0"/>
              <a:t>‹#›</a:t>
            </a:fld>
            <a:endParaRPr lang="cs-CZ"/>
          </a:p>
        </p:txBody>
      </p:sp>
    </p:spTree>
    <p:extLst>
      <p:ext uri="{BB962C8B-B14F-4D97-AF65-F5344CB8AC3E}">
        <p14:creationId xmlns:p14="http://schemas.microsoft.com/office/powerpoint/2010/main" val="309568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A50DCCA-51B0-3CB1-9BD0-1EB43A6E81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8163140F-2D53-33F0-2F08-EFBA7DE0B5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5F76BAF-D480-CAD4-E8B6-3BD74F0FB0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B4A37-ED3B-4959-8832-FD3D55F596F3}" type="datetimeFigureOut">
              <a:rPr lang="cs-CZ" smtClean="0"/>
              <a:t>26.01.2026</a:t>
            </a:fld>
            <a:endParaRPr lang="cs-CZ"/>
          </a:p>
        </p:txBody>
      </p:sp>
      <p:sp>
        <p:nvSpPr>
          <p:cNvPr id="5" name="Zástupný symbol pro zápatí 4">
            <a:extLst>
              <a:ext uri="{FF2B5EF4-FFF2-40B4-BE49-F238E27FC236}">
                <a16:creationId xmlns:a16="http://schemas.microsoft.com/office/drawing/2014/main" id="{5E367A5C-02FD-5FC0-284D-8965D2E503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18E6AEF-6E25-66C9-C284-545BC5A389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DB77E-A2C4-4026-AB21-E8ED508CFA9C}" type="slidenum">
              <a:rPr lang="cs-CZ" smtClean="0"/>
              <a:t>‹#›</a:t>
            </a:fld>
            <a:endParaRPr lang="cs-CZ"/>
          </a:p>
        </p:txBody>
      </p:sp>
    </p:spTree>
    <p:extLst>
      <p:ext uri="{BB962C8B-B14F-4D97-AF65-F5344CB8AC3E}">
        <p14:creationId xmlns:p14="http://schemas.microsoft.com/office/powerpoint/2010/main" val="2389669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heic"/><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heic"/><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heic"/><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7" descr="Obsah obrázku Vínově červená, Obdélník, červená&#10;&#10;Popis se vygeneroval automaticky.">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524000" y="-4782"/>
            <a:ext cx="9144000" cy="1607734"/>
          </a:xfrm>
          <a:prstGeom prst="rect">
            <a:avLst/>
          </a:prstGeom>
          <a:noFill/>
          <a:ln cap="flat">
            <a:noFill/>
          </a:ln>
          <a:effectLst>
            <a:outerShdw dist="22997" dir="5400000" algn="tl">
              <a:srgbClr val="000000">
                <a:alpha val="35000"/>
              </a:srgbClr>
            </a:outerShdw>
          </a:effectLst>
        </p:spPr>
      </p:pic>
      <p:pic>
        <p:nvPicPr>
          <p:cNvPr id="4" name="Obrázek 6" descr="Obsah obrázku snímek obrazovky, Písmo, Elektricky modrá, Grafika&#10;&#10;Popis se vygeneroval automaticky.">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4353482" y="107982"/>
            <a:ext cx="3492642" cy="1371993"/>
          </a:xfrm>
          <a:prstGeom prst="rect">
            <a:avLst/>
          </a:prstGeom>
          <a:noFill/>
          <a:ln cap="flat">
            <a:noFill/>
          </a:ln>
          <a:effectLst>
            <a:outerShdw dist="22997" dir="5400000" algn="tl">
              <a:srgbClr val="000000">
                <a:alpha val="35000"/>
              </a:srgbClr>
            </a:outerShdw>
          </a:effectLst>
        </p:spPr>
      </p:pic>
      <p:sp>
        <p:nvSpPr>
          <p:cNvPr id="5" name="TextovéPole 10"/>
          <p:cNvSpPr txBox="1"/>
          <p:nvPr/>
        </p:nvSpPr>
        <p:spPr>
          <a:xfrm>
            <a:off x="1805800" y="2222741"/>
            <a:ext cx="8594783" cy="95410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1" compatLnSpc="1">
            <a:spAutoFit/>
          </a:bodyPr>
          <a:lstStyle/>
          <a:p>
            <a:pPr>
              <a:defRPr sz="1800" b="0" i="0" u="none" strike="noStrike" kern="0" cap="none" spc="0" baseline="0">
                <a:solidFill>
                  <a:srgbClr val="000000"/>
                </a:solidFill>
                <a:uFillTx/>
              </a:defRPr>
            </a:pPr>
            <a:r>
              <a:rPr lang="cs-CZ" sz="2800" b="1" dirty="0">
                <a:solidFill>
                  <a:srgbClr val="000000"/>
                </a:solidFill>
                <a:latin typeface="Calibri"/>
              </a:rPr>
              <a:t>ID mobility: </a:t>
            </a:r>
            <a:r>
              <a:rPr lang="cs-CZ" sz="2800" b="1" dirty="0" smtClean="0">
                <a:solidFill>
                  <a:srgbClr val="000000"/>
                </a:solidFill>
                <a:latin typeface="Calibri"/>
              </a:rPr>
              <a:t>JOBS-01</a:t>
            </a:r>
            <a:r>
              <a:rPr lang="cs-CZ" sz="2800" dirty="0">
                <a:solidFill>
                  <a:srgbClr val="000000"/>
                </a:solidFill>
                <a:latin typeface="Calibri"/>
                <a:ea typeface="Calibri"/>
                <a:cs typeface="Calibri"/>
              </a:rPr>
              <a:t/>
            </a:r>
            <a:br>
              <a:rPr lang="cs-CZ" sz="2800" dirty="0">
                <a:solidFill>
                  <a:srgbClr val="000000"/>
                </a:solidFill>
                <a:latin typeface="Calibri"/>
                <a:ea typeface="Calibri"/>
                <a:cs typeface="Calibri"/>
              </a:rPr>
            </a:br>
            <a:r>
              <a:rPr lang="cs-CZ" sz="2800" b="1" dirty="0">
                <a:solidFill>
                  <a:srgbClr val="000000"/>
                </a:solidFill>
                <a:latin typeface="Calibri"/>
              </a:rPr>
              <a:t>Číslo projektu: 2024-1-CZ01-KA122-VET-000230261</a:t>
            </a:r>
          </a:p>
        </p:txBody>
      </p:sp>
      <p:sp>
        <p:nvSpPr>
          <p:cNvPr id="7" name="TextovéPole 13"/>
          <p:cNvSpPr txBox="1"/>
          <p:nvPr/>
        </p:nvSpPr>
        <p:spPr>
          <a:xfrm>
            <a:off x="3984291" y="3270124"/>
            <a:ext cx="3190231" cy="1569660"/>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endParaRPr lang="cs-CZ" sz="3200" b="1" dirty="0">
              <a:solidFill>
                <a:srgbClr val="000000"/>
              </a:solidFill>
              <a:latin typeface="Constantia"/>
            </a:endParaRPr>
          </a:p>
          <a:p>
            <a:pPr algn="ctr">
              <a:defRPr sz="1800" b="0" i="0" u="none" strike="noStrike" kern="0" cap="none" spc="0" baseline="0">
                <a:solidFill>
                  <a:srgbClr val="000000"/>
                </a:solidFill>
                <a:uFillTx/>
              </a:defRPr>
            </a:pPr>
            <a:r>
              <a:rPr lang="cs-CZ" sz="3200" b="1" dirty="0">
                <a:solidFill>
                  <a:srgbClr val="000000"/>
                </a:solidFill>
                <a:latin typeface="Constantia"/>
              </a:rPr>
              <a:t>Italská krása</a:t>
            </a:r>
          </a:p>
          <a:p>
            <a:pPr algn="ctr">
              <a:defRPr sz="1800" b="0" i="0" u="none" strike="noStrike" kern="0" cap="none" spc="0" baseline="0">
                <a:solidFill>
                  <a:srgbClr val="000000"/>
                </a:solidFill>
                <a:uFillTx/>
              </a:defRPr>
            </a:pPr>
            <a:endParaRPr lang="cs-CZ" sz="3200" b="1" dirty="0">
              <a:solidFill>
                <a:srgbClr val="000000"/>
              </a:solidFill>
              <a:latin typeface="Constantia"/>
            </a:endParaRPr>
          </a:p>
        </p:txBody>
      </p:sp>
      <p:pic>
        <p:nvPicPr>
          <p:cNvPr id="2" name="Obrázek 1"/>
          <p:cNvPicPr>
            <a:picLocks noChangeAspect="1"/>
          </p:cNvPicPr>
          <p:nvPr/>
        </p:nvPicPr>
        <p:blipFill>
          <a:blip r:embed="rId4"/>
          <a:stretch>
            <a:fillRect/>
          </a:stretch>
        </p:blipFill>
        <p:spPr>
          <a:xfrm>
            <a:off x="7846123" y="5002824"/>
            <a:ext cx="3400429" cy="1128704"/>
          </a:xfrm>
          <a:prstGeom prst="rect">
            <a:avLst/>
          </a:prstGeom>
        </p:spPr>
      </p:pic>
    </p:spTree>
    <p:extLst>
      <p:ext uri="{BB962C8B-B14F-4D97-AF65-F5344CB8AC3E}">
        <p14:creationId xmlns:p14="http://schemas.microsoft.com/office/powerpoint/2010/main" val="2944536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37AB37-EB75-1D3C-57EE-D6017224C31D}"/>
              </a:ext>
            </a:extLst>
          </p:cNvPr>
          <p:cNvSpPr>
            <a:spLocks noGrp="1"/>
          </p:cNvSpPr>
          <p:nvPr>
            <p:ph type="title"/>
          </p:nvPr>
        </p:nvSpPr>
        <p:spPr/>
        <p:txBody>
          <a:bodyPr/>
          <a:lstStyle/>
          <a:p>
            <a:pPr algn="ctr"/>
            <a:r>
              <a:rPr lang="cs-CZ" dirty="0"/>
              <a:t>TRVALÁ ONDULACE</a:t>
            </a:r>
          </a:p>
        </p:txBody>
      </p:sp>
      <p:sp>
        <p:nvSpPr>
          <p:cNvPr id="3" name="Zástupný obsah 2">
            <a:extLst>
              <a:ext uri="{FF2B5EF4-FFF2-40B4-BE49-F238E27FC236}">
                <a16:creationId xmlns:a16="http://schemas.microsoft.com/office/drawing/2014/main" id="{DFB6AA87-DA49-1070-2F0D-08CDE878C2CB}"/>
              </a:ext>
            </a:extLst>
          </p:cNvPr>
          <p:cNvSpPr>
            <a:spLocks noGrp="1"/>
          </p:cNvSpPr>
          <p:nvPr>
            <p:ph idx="1"/>
          </p:nvPr>
        </p:nvSpPr>
        <p:spPr/>
        <p:txBody>
          <a:bodyPr/>
          <a:lstStyle/>
          <a:p>
            <a:pPr marL="0" indent="0">
              <a:lnSpc>
                <a:spcPct val="107000"/>
              </a:lnSpc>
              <a:spcAft>
                <a:spcPts val="800"/>
              </a:spcAft>
              <a:buNone/>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800" b="1" kern="100" dirty="0">
                <a:effectLst/>
                <a:latin typeface="Calibri" panose="020F0502020204030204" pitchFamily="34" charset="0"/>
                <a:ea typeface="Calibri" panose="020F0502020204030204" pitchFamily="34" charset="0"/>
                <a:cs typeface="Times New Roman" panose="02020603050405020304" pitchFamily="18" charset="0"/>
              </a:rPr>
              <a:t>Úvod </a:t>
            </a:r>
          </a:p>
          <a:p>
            <a:pPr marL="0" indent="0">
              <a:lnSpc>
                <a:spcPct val="107000"/>
              </a:lnSpc>
              <a:spcAft>
                <a:spcPts val="800"/>
              </a:spcAft>
              <a:buNone/>
            </a:pP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Ráda bych vás seznámila s mými zkušenostmi s trvalou ondulací, kterou jsem měla možnost vidět v Itálii. Proces trvalé ondulace je zde prováděn s důrazem na preciznost, kvalitu a šetrné zacházení s vlasy. Italské kadeřnické salony se pyšní nejen svou tradicí, ale i inovativními metodami, které kombinují klasické techniky s moderními přístupy</a:t>
            </a:r>
          </a:p>
          <a:p>
            <a:pPr marL="0" indent="0">
              <a:buNone/>
            </a:pPr>
            <a:endParaRPr lang="cs-CZ" dirty="0"/>
          </a:p>
        </p:txBody>
      </p:sp>
    </p:spTree>
    <p:extLst>
      <p:ext uri="{BB962C8B-B14F-4D97-AF65-F5344CB8AC3E}">
        <p14:creationId xmlns:p14="http://schemas.microsoft.com/office/powerpoint/2010/main" val="26262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464966-EB70-6075-A0CB-4B12940010C3}"/>
              </a:ext>
            </a:extLst>
          </p:cNvPr>
          <p:cNvSpPr>
            <a:spLocks noGrp="1"/>
          </p:cNvSpPr>
          <p:nvPr>
            <p:ph type="title"/>
          </p:nvPr>
        </p:nvSpPr>
        <p:spPr/>
        <p:txBody>
          <a:bodyPr/>
          <a:lstStyle/>
          <a:p>
            <a:pPr algn="ctr"/>
            <a:r>
              <a:rPr lang="cs-CZ" dirty="0"/>
              <a:t>NATÁČKY</a:t>
            </a:r>
          </a:p>
        </p:txBody>
      </p:sp>
      <p:sp>
        <p:nvSpPr>
          <p:cNvPr id="3" name="Zástupný obsah 2">
            <a:extLst>
              <a:ext uri="{FF2B5EF4-FFF2-40B4-BE49-F238E27FC236}">
                <a16:creationId xmlns:a16="http://schemas.microsoft.com/office/drawing/2014/main" id="{D324107B-3CC1-484D-B4B1-CFD0CBDAA5A9}"/>
              </a:ext>
            </a:extLst>
          </p:cNvPr>
          <p:cNvSpPr>
            <a:spLocks noGrp="1"/>
          </p:cNvSpPr>
          <p:nvPr>
            <p:ph idx="1"/>
          </p:nvPr>
        </p:nvSpPr>
        <p:spPr/>
        <p:txBody>
          <a:bodyPr/>
          <a:lstStyle/>
          <a:p>
            <a:r>
              <a:rPr lang="cs-CZ" sz="1800" b="1" kern="100" dirty="0">
                <a:effectLst/>
                <a:latin typeface="Calibri" panose="020F0502020204030204" pitchFamily="34" charset="0"/>
                <a:ea typeface="Calibri" panose="020F0502020204030204" pitchFamily="34" charset="0"/>
                <a:cs typeface="Times New Roman" panose="02020603050405020304" pitchFamily="18" charset="0"/>
              </a:rPr>
              <a:t>Použité Natáčky </a:t>
            </a:r>
          </a:p>
          <a:p>
            <a:pPr marL="0" indent="0">
              <a:buNone/>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Pro trvalou ondulaci se v Itálii používají speciální gumové papiloty, které mají uvnitř zabudovaný drátek. Díky této konstrukci se natáčky snadno tvarují a drží pevně na pramenech vlasů, aniž by sklouzávaly. Gumové papiloty jsou velmi flexibilní, což umožňuje vytvoření přirozených a dlouhotrvajících vln. Každý pramen vlasů je důkladně a precizně natočen, aby výsledné kadeře byly rovnoměrné a působily objemně.</a:t>
            </a:r>
          </a:p>
          <a:p>
            <a:endParaRPr lang="cs-CZ" dirty="0"/>
          </a:p>
        </p:txBody>
      </p:sp>
      <p:pic>
        <p:nvPicPr>
          <p:cNvPr id="5" name="Obrázek 4">
            <a:extLst>
              <a:ext uri="{FF2B5EF4-FFF2-40B4-BE49-F238E27FC236}">
                <a16:creationId xmlns:a16="http://schemas.microsoft.com/office/drawing/2014/main" id="{D0671D17-57A1-D05A-11AA-6A82E8E541F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4135221" y="3258712"/>
            <a:ext cx="3629811" cy="3568766"/>
          </a:xfrm>
          <a:prstGeom prst="rect">
            <a:avLst/>
          </a:prstGeom>
        </p:spPr>
      </p:pic>
    </p:spTree>
    <p:extLst>
      <p:ext uri="{BB962C8B-B14F-4D97-AF65-F5344CB8AC3E}">
        <p14:creationId xmlns:p14="http://schemas.microsoft.com/office/powerpoint/2010/main" val="159719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1DC82F-64C2-217F-BC21-827CBA83C42D}"/>
              </a:ext>
            </a:extLst>
          </p:cNvPr>
          <p:cNvSpPr>
            <a:spLocks noGrp="1"/>
          </p:cNvSpPr>
          <p:nvPr>
            <p:ph type="title"/>
          </p:nvPr>
        </p:nvSpPr>
        <p:spPr/>
        <p:txBody>
          <a:bodyPr/>
          <a:lstStyle/>
          <a:p>
            <a:pPr algn="ctr"/>
            <a:r>
              <a:rPr lang="cs-CZ" dirty="0"/>
              <a:t>PŘÍPRAVA VLASŮ</a:t>
            </a:r>
          </a:p>
        </p:txBody>
      </p:sp>
      <p:sp>
        <p:nvSpPr>
          <p:cNvPr id="3" name="Zástupný obsah 2">
            <a:extLst>
              <a:ext uri="{FF2B5EF4-FFF2-40B4-BE49-F238E27FC236}">
                <a16:creationId xmlns:a16="http://schemas.microsoft.com/office/drawing/2014/main" id="{C97B9A34-298B-3ADB-DF46-597312540D8A}"/>
              </a:ext>
            </a:extLst>
          </p:cNvPr>
          <p:cNvSpPr>
            <a:spLocks noGrp="1"/>
          </p:cNvSpPr>
          <p:nvPr>
            <p:ph idx="1"/>
          </p:nvPr>
        </p:nvSpPr>
        <p:spPr/>
        <p:txBody>
          <a:bodyPr/>
          <a:lstStyle/>
          <a:p>
            <a:r>
              <a:rPr lang="cs-CZ" sz="1800" kern="100" dirty="0">
                <a:effectLst/>
                <a:latin typeface="Calibri" panose="020F0502020204030204" pitchFamily="34" charset="0"/>
                <a:ea typeface="Calibri" panose="020F0502020204030204" pitchFamily="34" charset="0"/>
                <a:cs typeface="Times New Roman" panose="02020603050405020304" pitchFamily="18" charset="0"/>
              </a:rPr>
              <a:t>Než se vlasy natočí na gumové papiloty, je nutné je důkladně umýt pouze speciálním šamponem od značky PURA KOSMETICA. Tento šampon jemně čistí vlasy, aniž by uzavíral vlasovou kutikulu. Je klíčové nepoužívat žádnou masku nebo kondicionér, protože by mohly uzavřít kutikulu vlasu a zabránit trvalé ondulaci, aby správně působila. Vlasy tak zůstávají otevřené a připravené na proces ondulace.</a:t>
            </a:r>
          </a:p>
          <a:p>
            <a:pPr marL="0" indent="0">
              <a:buNone/>
            </a:pPr>
            <a:endParaRPr lang="cs-CZ" dirty="0"/>
          </a:p>
        </p:txBody>
      </p:sp>
      <p:pic>
        <p:nvPicPr>
          <p:cNvPr id="5" name="Obrázek 4">
            <a:extLst>
              <a:ext uri="{FF2B5EF4-FFF2-40B4-BE49-F238E27FC236}">
                <a16:creationId xmlns:a16="http://schemas.microsoft.com/office/drawing/2014/main" id="{7F2A0D9B-BFA4-D0DE-8322-9732F283680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4576630" y="2908236"/>
            <a:ext cx="3958189" cy="3860507"/>
          </a:xfrm>
          <a:prstGeom prst="rect">
            <a:avLst/>
          </a:prstGeom>
        </p:spPr>
      </p:pic>
    </p:spTree>
    <p:extLst>
      <p:ext uri="{BB962C8B-B14F-4D97-AF65-F5344CB8AC3E}">
        <p14:creationId xmlns:p14="http://schemas.microsoft.com/office/powerpoint/2010/main" val="870260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144B61-53DB-BB05-47FB-78B14622D301}"/>
              </a:ext>
            </a:extLst>
          </p:cNvPr>
          <p:cNvSpPr>
            <a:spLocks noGrp="1"/>
          </p:cNvSpPr>
          <p:nvPr>
            <p:ph type="title"/>
          </p:nvPr>
        </p:nvSpPr>
        <p:spPr/>
        <p:txBody>
          <a:bodyPr/>
          <a:lstStyle/>
          <a:p>
            <a:r>
              <a:rPr lang="cs-CZ" dirty="0"/>
              <a:t>NATÁČENÍ VLASŮ NA NATÁČKY</a:t>
            </a:r>
          </a:p>
        </p:txBody>
      </p:sp>
      <p:pic>
        <p:nvPicPr>
          <p:cNvPr id="6" name="Zástupný obsah 5">
            <a:extLst>
              <a:ext uri="{FF2B5EF4-FFF2-40B4-BE49-F238E27FC236}">
                <a16:creationId xmlns:a16="http://schemas.microsoft.com/office/drawing/2014/main" id="{07C08FF4-4A93-A933-E912-6A25C7A7E500}"/>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rot="5400000">
            <a:off x="5290020" y="1869035"/>
            <a:ext cx="5695455" cy="3932237"/>
          </a:xfrm>
        </p:spPr>
      </p:pic>
      <p:sp>
        <p:nvSpPr>
          <p:cNvPr id="4" name="Zástupný text 3">
            <a:extLst>
              <a:ext uri="{FF2B5EF4-FFF2-40B4-BE49-F238E27FC236}">
                <a16:creationId xmlns:a16="http://schemas.microsoft.com/office/drawing/2014/main" id="{4C6E9F09-3F18-35B9-B7DA-856B44EEB872}"/>
              </a:ext>
            </a:extLst>
          </p:cNvPr>
          <p:cNvSpPr>
            <a:spLocks noGrp="1"/>
          </p:cNvSpPr>
          <p:nvPr>
            <p:ph type="body" sz="half" idx="2"/>
          </p:nvPr>
        </p:nvSpPr>
        <p:spPr>
          <a:xfrm>
            <a:off x="839788" y="2057400"/>
            <a:ext cx="4020172" cy="4343400"/>
          </a:xfrm>
        </p:spPr>
        <p:txBody>
          <a:bodyPr>
            <a:normAutofit lnSpcReduction="10000"/>
          </a:bodyPr>
          <a:lstStyle/>
          <a:p>
            <a:r>
              <a:rPr lang="cs-CZ" sz="1800" kern="100" dirty="0">
                <a:effectLst/>
                <a:latin typeface="Calibri" panose="020F0502020204030204" pitchFamily="34" charset="0"/>
                <a:ea typeface="Calibri" panose="020F0502020204030204" pitchFamily="34" charset="0"/>
                <a:cs typeface="Times New Roman" panose="02020603050405020304" pitchFamily="18" charset="0"/>
              </a:rPr>
              <a:t>Po přípravě vlasů speciálním šamponem se přistoupí k pečlivému natočení pramenů na gumové papiloty. Každý pramen vlasů se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rozčesá</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 na koneček se umístí speciální papírek, který chrání konečky před poškozením během procesu ondulace a zajišťuje, že se vlasy nepolámou ani nezatíží. Jako první se natáčí vlasy na temeni hlavy, poté se pokračuje postranními partiemi a nakonec se natočí zadní část hlavy. Natáčení se provádí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střížkovitě</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aby byly natáčky kaskádovitě rozložené po celé hlavě, čímž se dosahuje přirozeného a rovnoměrného vzhledu vln. Díky pružným drátkům uvnitř papilot natáčky pevně drží tvar a umožňují snadné modelování, což je klíčové pro dlouhotrvající a přirozený výsledek.</a:t>
            </a:r>
          </a:p>
          <a:p>
            <a:endParaRPr lang="cs-CZ" dirty="0"/>
          </a:p>
        </p:txBody>
      </p:sp>
    </p:spTree>
    <p:extLst>
      <p:ext uri="{BB962C8B-B14F-4D97-AF65-F5344CB8AC3E}">
        <p14:creationId xmlns:p14="http://schemas.microsoft.com/office/powerpoint/2010/main" val="4020161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64F7A0-FEC3-11DD-CBDE-2D24AE592E7A}"/>
              </a:ext>
            </a:extLst>
          </p:cNvPr>
          <p:cNvSpPr>
            <a:spLocks noGrp="1"/>
          </p:cNvSpPr>
          <p:nvPr>
            <p:ph type="title"/>
          </p:nvPr>
        </p:nvSpPr>
        <p:spPr/>
        <p:txBody>
          <a:bodyPr/>
          <a:lstStyle/>
          <a:p>
            <a:r>
              <a:rPr lang="cs-CZ" dirty="0"/>
              <a:t>VÝBĚR PŘÍPRAVKU NA TRVALOU </a:t>
            </a:r>
          </a:p>
        </p:txBody>
      </p:sp>
      <p:pic>
        <p:nvPicPr>
          <p:cNvPr id="6" name="Zástupný symbol obrázku 5">
            <a:extLst>
              <a:ext uri="{FF2B5EF4-FFF2-40B4-BE49-F238E27FC236}">
                <a16:creationId xmlns:a16="http://schemas.microsoft.com/office/drawing/2014/main" id="{F6BD6C66-5270-EAAF-40CC-A7B3E6FFE2A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7768" r="27768"/>
          <a:stretch>
            <a:fillRect/>
          </a:stretch>
        </p:blipFill>
        <p:spPr>
          <a:xfrm rot="5400000">
            <a:off x="5412582" y="758033"/>
            <a:ext cx="4873625" cy="5332415"/>
          </a:xfrm>
        </p:spPr>
      </p:pic>
      <p:sp>
        <p:nvSpPr>
          <p:cNvPr id="4" name="Zástupný text 3">
            <a:extLst>
              <a:ext uri="{FF2B5EF4-FFF2-40B4-BE49-F238E27FC236}">
                <a16:creationId xmlns:a16="http://schemas.microsoft.com/office/drawing/2014/main" id="{8C94015D-D009-B879-7C5E-5F513EBA1CD9}"/>
              </a:ext>
            </a:extLst>
          </p:cNvPr>
          <p:cNvSpPr>
            <a:spLocks noGrp="1"/>
          </p:cNvSpPr>
          <p:nvPr>
            <p:ph type="body" sz="half" idx="2"/>
          </p:nvPr>
        </p:nvSpPr>
        <p:spPr>
          <a:xfrm>
            <a:off x="730145" y="1966465"/>
            <a:ext cx="4151522" cy="4343400"/>
          </a:xfrm>
        </p:spPr>
        <p:txBody>
          <a:bodyPr>
            <a:normAutofit fontScale="85000" lnSpcReduction="20000"/>
          </a:bodyPr>
          <a:lstStyle/>
          <a:p>
            <a:r>
              <a:rPr lang="cs-CZ" sz="2400" kern="100" dirty="0">
                <a:effectLst/>
                <a:latin typeface="Calibri" panose="020F0502020204030204" pitchFamily="34" charset="0"/>
                <a:ea typeface="Calibri" panose="020F0502020204030204" pitchFamily="34" charset="0"/>
                <a:cs typeface="Times New Roman" panose="02020603050405020304" pitchFamily="18" charset="0"/>
              </a:rPr>
              <a:t>Po důkladné konzultaci se zákaznicí, během které jsme prodiskutovali, jak mají výsledné vlny vypadat, a po pečlivé diagnostice vlasů jsme vybrali speciální přípravek na trvalou. Tento přípravek je navržen pro přírodní, ondulovatelné vlasy a byl zvolen tak, aby byl šetrný k vlasové struktuře, přičemž zajistí dlouhotrvající a přirozené vlny. Přípravek respektuje zdraví vlasů, zanechává je hebké a plné života, aniž by je nadměrně zatížil nebo poškodil.</a:t>
            </a:r>
          </a:p>
          <a:p>
            <a:r>
              <a:rPr lang="cs-CZ" sz="2400" kern="100" dirty="0">
                <a:latin typeface="Calibri" panose="020F0502020204030204" pitchFamily="34" charset="0"/>
                <a:ea typeface="Calibri" panose="020F0502020204030204" pitchFamily="34" charset="0"/>
                <a:cs typeface="Times New Roman" panose="02020603050405020304" pitchFamily="18" charset="0"/>
              </a:rPr>
              <a:t>Každou natáčku jsme v mycí míse důkladně nasytili preparačním roztokem.</a:t>
            </a: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s-CZ" sz="2400" kern="100" dirty="0">
                <a:effectLst/>
                <a:latin typeface="Calibri" panose="020F0502020204030204" pitchFamily="34" charset="0"/>
                <a:ea typeface="Calibri" panose="020F0502020204030204" pitchFamily="34" charset="0"/>
                <a:cs typeface="Times New Roman" panose="02020603050405020304" pitchFamily="18" charset="0"/>
              </a:rPr>
              <a:t>Doba působení trvá 30 minut.</a:t>
            </a:r>
          </a:p>
          <a:p>
            <a:endParaRPr lang="cs-CZ" dirty="0"/>
          </a:p>
        </p:txBody>
      </p:sp>
    </p:spTree>
    <p:extLst>
      <p:ext uri="{BB962C8B-B14F-4D97-AF65-F5344CB8AC3E}">
        <p14:creationId xmlns:p14="http://schemas.microsoft.com/office/powerpoint/2010/main" val="3890410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A40029-A833-DDCB-7A7B-21D186775798}"/>
              </a:ext>
            </a:extLst>
          </p:cNvPr>
          <p:cNvSpPr>
            <a:spLocks noGrp="1"/>
          </p:cNvSpPr>
          <p:nvPr>
            <p:ph type="title"/>
          </p:nvPr>
        </p:nvSpPr>
        <p:spPr/>
        <p:txBody>
          <a:bodyPr/>
          <a:lstStyle/>
          <a:p>
            <a:r>
              <a:rPr lang="cs-CZ" dirty="0"/>
              <a:t>USTALOVACÍ ROZTOK</a:t>
            </a:r>
          </a:p>
        </p:txBody>
      </p:sp>
      <p:pic>
        <p:nvPicPr>
          <p:cNvPr id="6" name="Zástupný symbol obrázku 5">
            <a:extLst>
              <a:ext uri="{FF2B5EF4-FFF2-40B4-BE49-F238E27FC236}">
                <a16:creationId xmlns:a16="http://schemas.microsoft.com/office/drawing/2014/main" id="{552DFD48-90FA-BB41-0995-8B13CE6622D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7770" r="27770"/>
          <a:stretch>
            <a:fillRect/>
          </a:stretch>
        </p:blipFill>
        <p:spPr>
          <a:xfrm rot="5400000">
            <a:off x="5832475" y="338138"/>
            <a:ext cx="4873625" cy="6172200"/>
          </a:xfrm>
        </p:spPr>
      </p:pic>
      <p:sp>
        <p:nvSpPr>
          <p:cNvPr id="4" name="Zástupný text 3">
            <a:extLst>
              <a:ext uri="{FF2B5EF4-FFF2-40B4-BE49-F238E27FC236}">
                <a16:creationId xmlns:a16="http://schemas.microsoft.com/office/drawing/2014/main" id="{7D8AF2C7-4873-0FA1-6865-22062BF5EAE8}"/>
              </a:ext>
            </a:extLst>
          </p:cNvPr>
          <p:cNvSpPr>
            <a:spLocks noGrp="1"/>
          </p:cNvSpPr>
          <p:nvPr>
            <p:ph type="body" sz="half" idx="2"/>
          </p:nvPr>
        </p:nvSpPr>
        <p:spPr>
          <a:xfrm>
            <a:off x="839788" y="2057399"/>
            <a:ext cx="4015120" cy="4085751"/>
          </a:xfrm>
        </p:spPr>
        <p:txBody>
          <a:bodyPr>
            <a:normAutofit fontScale="92500" lnSpcReduction="20000"/>
          </a:bodyPr>
          <a:lstStyle/>
          <a:p>
            <a:r>
              <a:rPr lang="cs-CZ" sz="2400" kern="100" dirty="0">
                <a:effectLst/>
                <a:latin typeface="Calibri" panose="020F0502020204030204" pitchFamily="34" charset="0"/>
                <a:ea typeface="Calibri" panose="020F0502020204030204" pitchFamily="34" charset="0"/>
                <a:cs typeface="Times New Roman" panose="02020603050405020304" pitchFamily="18" charset="0"/>
              </a:rPr>
              <a:t>Po uplynutí doby působení jsme natáčky důkladně propláchli vodou, aby se odstranil přebytečný přípravek. Poté jsme nanesli ustalovací roztok, který obsahuje 2 % peroxidu vodíku. Tento roztok je nezbytný pro zajištění trvanlivosti vln, protože fixuje nově vytvořený tvar vlasů a zajišťuje, že si vlny udrží svůj tvar. Kdyby se ustalovač neaplikoval, vlny by postupně spadly a efekt trvalé ondulace by nevydržel. Roztok se pečlivě nanáší na vlasy a nechá se 10 minut působit, aby byl proces zafixování dokonale účinný.</a:t>
            </a:r>
          </a:p>
          <a:p>
            <a:endParaRPr lang="cs-CZ" dirty="0"/>
          </a:p>
        </p:txBody>
      </p:sp>
    </p:spTree>
    <p:extLst>
      <p:ext uri="{BB962C8B-B14F-4D97-AF65-F5344CB8AC3E}">
        <p14:creationId xmlns:p14="http://schemas.microsoft.com/office/powerpoint/2010/main" val="4109413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4DAD6-4427-E7B7-D2E1-52B425812A8D}"/>
              </a:ext>
            </a:extLst>
          </p:cNvPr>
          <p:cNvSpPr>
            <a:spLocks noGrp="1"/>
          </p:cNvSpPr>
          <p:nvPr>
            <p:ph type="title"/>
          </p:nvPr>
        </p:nvSpPr>
        <p:spPr/>
        <p:txBody>
          <a:bodyPr/>
          <a:lstStyle/>
          <a:p>
            <a:r>
              <a:rPr lang="cs-CZ" dirty="0"/>
              <a:t>DOKONČENÍ TRVALÉ ONDULACE</a:t>
            </a:r>
          </a:p>
        </p:txBody>
      </p:sp>
      <p:pic>
        <p:nvPicPr>
          <p:cNvPr id="6" name="Zástupný symbol obrázku 5">
            <a:extLst>
              <a:ext uri="{FF2B5EF4-FFF2-40B4-BE49-F238E27FC236}">
                <a16:creationId xmlns:a16="http://schemas.microsoft.com/office/drawing/2014/main" id="{54DDC752-5C80-4426-ED19-F285031FB79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7770" r="27770"/>
          <a:stretch>
            <a:fillRect/>
          </a:stretch>
        </p:blipFill>
        <p:spPr>
          <a:xfrm rot="5400000">
            <a:off x="5720186" y="342900"/>
            <a:ext cx="5340699" cy="6172200"/>
          </a:xfrm>
        </p:spPr>
      </p:pic>
      <p:sp>
        <p:nvSpPr>
          <p:cNvPr id="4" name="Zástupný text 3">
            <a:extLst>
              <a:ext uri="{FF2B5EF4-FFF2-40B4-BE49-F238E27FC236}">
                <a16:creationId xmlns:a16="http://schemas.microsoft.com/office/drawing/2014/main" id="{86EA0A01-D7DF-9FFB-E692-9BD79F1F77EC}"/>
              </a:ext>
            </a:extLst>
          </p:cNvPr>
          <p:cNvSpPr>
            <a:spLocks noGrp="1"/>
          </p:cNvSpPr>
          <p:nvPr>
            <p:ph type="body" sz="half" idx="2"/>
          </p:nvPr>
        </p:nvSpPr>
        <p:spPr/>
        <p:txBody>
          <a:bodyPr>
            <a:normAutofit lnSpcReduction="10000"/>
          </a:bodyPr>
          <a:lstStyle/>
          <a:p>
            <a:r>
              <a:rPr lang="cs-CZ" sz="2400" kern="100" dirty="0">
                <a:effectLst/>
                <a:latin typeface="Calibri" panose="020F0502020204030204" pitchFamily="34" charset="0"/>
                <a:ea typeface="Calibri" panose="020F0502020204030204" pitchFamily="34" charset="0"/>
                <a:cs typeface="Times New Roman" panose="02020603050405020304" pitchFamily="18" charset="0"/>
              </a:rPr>
              <a:t>Po zafixování vln jsme na vlasy aplikovali speciální masku, která pomáhá uzavřít vlasovou kutikulu a zajišťuje, že vlasy zůstávají zdravé a lesklé. Maska dodává vlasům výživu a chrání jejich strukturu. Následně byly vlasy vyfoukány přes difuzér, který jemně zvýraznil vytvořené vlny a dodal účesu přirozený objem a texturu.</a:t>
            </a:r>
          </a:p>
          <a:p>
            <a:endParaRPr lang="cs-CZ" dirty="0"/>
          </a:p>
        </p:txBody>
      </p:sp>
    </p:spTree>
    <p:extLst>
      <p:ext uri="{BB962C8B-B14F-4D97-AF65-F5344CB8AC3E}">
        <p14:creationId xmlns:p14="http://schemas.microsoft.com/office/powerpoint/2010/main" val="160248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AE93E5-5499-2718-D309-24A8EE432DC2}"/>
              </a:ext>
            </a:extLst>
          </p:cNvPr>
          <p:cNvSpPr>
            <a:spLocks noGrp="1"/>
          </p:cNvSpPr>
          <p:nvPr>
            <p:ph type="title"/>
          </p:nvPr>
        </p:nvSpPr>
        <p:spPr/>
        <p:txBody>
          <a:bodyPr/>
          <a:lstStyle/>
          <a:p>
            <a:pPr algn="ctr"/>
            <a:r>
              <a:rPr lang="cs-CZ" dirty="0"/>
              <a:t>ZÁVĚR</a:t>
            </a:r>
          </a:p>
        </p:txBody>
      </p:sp>
      <p:sp>
        <p:nvSpPr>
          <p:cNvPr id="3" name="Zástupný obsah 2">
            <a:extLst>
              <a:ext uri="{FF2B5EF4-FFF2-40B4-BE49-F238E27FC236}">
                <a16:creationId xmlns:a16="http://schemas.microsoft.com/office/drawing/2014/main" id="{5EF59CF7-F5AD-46CF-9C05-1293104A0C0B}"/>
              </a:ext>
            </a:extLst>
          </p:cNvPr>
          <p:cNvSpPr>
            <a:spLocks noGrp="1"/>
          </p:cNvSpPr>
          <p:nvPr>
            <p:ph idx="1"/>
          </p:nvPr>
        </p:nvSpPr>
        <p:spPr/>
        <p:txBody>
          <a:bodyPr/>
          <a:lstStyle/>
          <a:p>
            <a:r>
              <a:rPr lang="cs-CZ" sz="1800" kern="100" dirty="0">
                <a:effectLst/>
                <a:latin typeface="Calibri" panose="020F0502020204030204" pitchFamily="34" charset="0"/>
                <a:ea typeface="Calibri" panose="020F0502020204030204" pitchFamily="34" charset="0"/>
                <a:cs typeface="Times New Roman" panose="02020603050405020304" pitchFamily="18" charset="0"/>
              </a:rPr>
              <a:t>Trvalá ondulace v Itálii pro mě byla velmi obohacující zkušeností. Italský přístup k tomuto procesu se vyznačuje precizností a péčí o každý detail. Použití gumových papilot zajišťuje, že vlasy získají přirozené a dlouhotrvající vlny, přičemž se maximálně dbá na zdraví vlasů. </a:t>
            </a:r>
          </a:p>
          <a:p>
            <a:r>
              <a:rPr lang="cs-CZ" sz="1800" b="1" kern="100" dirty="0">
                <a:effectLst/>
                <a:latin typeface="Calibri" panose="020F0502020204030204" pitchFamily="34" charset="0"/>
                <a:ea typeface="Calibri" panose="020F0502020204030204" pitchFamily="34" charset="0"/>
                <a:cs typeface="Times New Roman" panose="02020603050405020304" pitchFamily="18" charset="0"/>
              </a:rPr>
              <a:t>Rozdíly mezi Itálií a Českou republikou</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Jedním z klíčových rozdílů, které jsem zaznamenala, je použití speciálních papilot pro trvalou ondulaci. V Itálii se tyto gumové papiloty s drátkem běžně používají, aby byly vlny přirozeně působící. V České republice se však tato technika zatím moc nevyužívá, většinou se trvalá ondulace provádí s jinými typy natáček, které ne vždy </a:t>
            </a:r>
            <a:r>
              <a:rPr lang="cs-CZ" sz="1800" kern="100">
                <a:effectLst/>
                <a:latin typeface="Calibri" panose="020F0502020204030204" pitchFamily="34" charset="0"/>
                <a:ea typeface="Calibri" panose="020F0502020204030204" pitchFamily="34" charset="0"/>
                <a:cs typeface="Times New Roman" panose="02020603050405020304" pitchFamily="18" charset="0"/>
              </a:rPr>
              <a:t>umožňují tak </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přirozený vzhled.</a:t>
            </a:r>
          </a:p>
          <a:p>
            <a:pPr marL="0" indent="0">
              <a:buNone/>
            </a:pPr>
            <a:endParaRPr lang="cs-CZ" dirty="0"/>
          </a:p>
        </p:txBody>
      </p:sp>
    </p:spTree>
    <p:extLst>
      <p:ext uri="{BB962C8B-B14F-4D97-AF65-F5344CB8AC3E}">
        <p14:creationId xmlns:p14="http://schemas.microsoft.com/office/powerpoint/2010/main" val="187583470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687</Words>
  <Application>Microsoft Office PowerPoint</Application>
  <PresentationFormat>Širokoúhlá obrazovka</PresentationFormat>
  <Paragraphs>25</Paragraphs>
  <Slides>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9</vt:i4>
      </vt:variant>
    </vt:vector>
  </HeadingPairs>
  <TitlesOfParts>
    <vt:vector size="15" baseType="lpstr">
      <vt:lpstr>Arial</vt:lpstr>
      <vt:lpstr>Calibri</vt:lpstr>
      <vt:lpstr>Calibri Light</vt:lpstr>
      <vt:lpstr>Constantia</vt:lpstr>
      <vt:lpstr>Times New Roman</vt:lpstr>
      <vt:lpstr>Motiv Office</vt:lpstr>
      <vt:lpstr>Prezentace aplikace PowerPoint</vt:lpstr>
      <vt:lpstr>TRVALÁ ONDULACE</vt:lpstr>
      <vt:lpstr>NATÁČKY</vt:lpstr>
      <vt:lpstr>PŘÍPRAVA VLASŮ</vt:lpstr>
      <vt:lpstr>NATÁČENÍ VLASŮ NA NATÁČKY</vt:lpstr>
      <vt:lpstr>VÝBĚR PŘÍPRAVKU NA TRVALOU </vt:lpstr>
      <vt:lpstr>USTALOVACÍ ROZTOK</vt:lpstr>
      <vt:lpstr>DOKONČENÍ TRVALÉ ONDULACE</vt:lpstr>
      <vt:lpstr>ZÁVĚR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Kristýna Gerzaničová</dc:creator>
  <cp:lastModifiedBy>simonova hana</cp:lastModifiedBy>
  <cp:revision>4</cp:revision>
  <dcterms:created xsi:type="dcterms:W3CDTF">2024-11-02T21:15:08Z</dcterms:created>
  <dcterms:modified xsi:type="dcterms:W3CDTF">2026-01-26T17:11:07Z</dcterms:modified>
</cp:coreProperties>
</file>