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1" r:id="rId2"/>
    <p:sldId id="270" r:id="rId3"/>
    <p:sldId id="262" r:id="rId4"/>
    <p:sldId id="263" r:id="rId5"/>
    <p:sldId id="266" r:id="rId6"/>
    <p:sldId id="26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F0"/>
    <a:srgbClr val="FC2629"/>
    <a:srgbClr val="CF0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FD4B9-7D5C-6C00-FA32-3CF86A50FDB4}" v="8" dt="2024-06-23T11:15:52.216"/>
    <p1510:client id="{24E9855C-FB66-465E-A1F1-A2360999C050}" v="12" dt="2024-06-23T00:52:11.133"/>
    <p1510:client id="{570A127E-3F6A-17C5-36DF-65E0A355B58E}" v="3" dt="2024-06-23T15:30:32.539"/>
    <p1510:client id="{63007B84-FDF1-4381-BF11-72662793F689}" v="654" dt="2024-06-23T11:07:02.438"/>
    <p1510:client id="{76A5DBBF-7B91-4945-A2C4-3620D6E76E57}" v="2924" dt="2024-06-23T15:28:54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76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Fotos - Italien Flagge, Über 2.000 hochqualitative kostenlose Stockfotos">
            <a:extLst>
              <a:ext uri="{FF2B5EF4-FFF2-40B4-BE49-F238E27FC236}">
                <a16:creationId xmlns:a16="http://schemas.microsoft.com/office/drawing/2014/main" id="{ED75A6F0-1991-A819-F71C-6D4BB916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"/>
            <a:ext cx="12202885" cy="2143125"/>
          </a:xfrm>
          <a:prstGeom prst="rect">
            <a:avLst/>
          </a:prstGeom>
        </p:spPr>
      </p:pic>
      <p:pic>
        <p:nvPicPr>
          <p:cNvPr id="5" name="Obrázek 4" descr="MLÁDEŽ: Informační webinář Erasmus+ mládež KA1 | Dům zahraniční spolupráce">
            <a:extLst>
              <a:ext uri="{FF2B5EF4-FFF2-40B4-BE49-F238E27FC236}">
                <a16:creationId xmlns:a16="http://schemas.microsoft.com/office/drawing/2014/main" id="{9B5A5A60-62B6-BAD5-720D-06F24732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13" y="351064"/>
            <a:ext cx="3457575" cy="14097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F79CE06-EE81-1416-3930-4B06E9EF9ED6}"/>
              </a:ext>
            </a:extLst>
          </p:cNvPr>
          <p:cNvSpPr txBox="1"/>
          <p:nvPr/>
        </p:nvSpPr>
        <p:spPr>
          <a:xfrm>
            <a:off x="214312" y="3011238"/>
            <a:ext cx="1197768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6000" b="1" baseline="0" dirty="0">
                <a:latin typeface="Calibri"/>
              </a:rPr>
              <a:t>ID mobility: </a:t>
            </a:r>
            <a:r>
              <a:rPr lang="cs-CZ" sz="6000" b="1" dirty="0">
                <a:latin typeface="Calibri"/>
              </a:rPr>
              <a:t>SHORT-01</a:t>
            </a:r>
            <a:r>
              <a:rPr lang="cs-CZ" sz="4400" dirty="0">
                <a:latin typeface="Calibri"/>
                <a:ea typeface="Calibri"/>
                <a:cs typeface="Calibri"/>
              </a:rPr>
              <a:t/>
            </a:r>
            <a:br>
              <a:rPr lang="cs-CZ" sz="4400" dirty="0">
                <a:latin typeface="Calibri"/>
                <a:ea typeface="Calibri"/>
                <a:cs typeface="Calibri"/>
              </a:rPr>
            </a:br>
            <a:r>
              <a:rPr lang="cs-CZ" sz="4000" b="1" baseline="0" dirty="0">
                <a:latin typeface="Calibri"/>
              </a:rPr>
              <a:t>Číslo projektu:</a:t>
            </a:r>
            <a:r>
              <a:rPr lang="cs-CZ" sz="4000" b="1" dirty="0">
                <a:latin typeface="Calibri"/>
              </a:rPr>
              <a:t> 2024-1-CZ01-KA122-VET-000230261</a:t>
            </a:r>
            <a:endParaRPr lang="cs-CZ" sz="4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A315BC-194C-CABF-0AD7-D271A50B447E}"/>
              </a:ext>
            </a:extLst>
          </p:cNvPr>
          <p:cNvSpPr txBox="1"/>
          <p:nvPr/>
        </p:nvSpPr>
        <p:spPr>
          <a:xfrm>
            <a:off x="3138380" y="5883226"/>
            <a:ext cx="59333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ERASMUS +  “Česko vs. Itálie“</a:t>
            </a:r>
            <a:endParaRPr lang="cs-CZ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B4B68CC-C1E5-C66A-AE1A-81659A1A36A6}"/>
              </a:ext>
            </a:extLst>
          </p:cNvPr>
          <p:cNvSpPr txBox="1"/>
          <p:nvPr/>
        </p:nvSpPr>
        <p:spPr>
          <a:xfrm>
            <a:off x="4168523" y="5348205"/>
            <a:ext cx="38704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>
                <a:latin typeface="Calibri" pitchFamily="34" charset="0"/>
                <a:ea typeface="Calibri" pitchFamily="34" charset="0"/>
                <a:cs typeface="Calibri" pitchFamily="34" charset="0"/>
              </a:rPr>
              <a:t>Spolufinancováno EU</a:t>
            </a:r>
          </a:p>
        </p:txBody>
      </p:sp>
    </p:spTree>
    <p:extLst>
      <p:ext uri="{BB962C8B-B14F-4D97-AF65-F5344CB8AC3E}">
        <p14:creationId xmlns:p14="http://schemas.microsoft.com/office/powerpoint/2010/main" val="7045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43" y="492369"/>
            <a:ext cx="8912871" cy="156709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096" y="639300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948690" y="2502031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 smtClean="0">
                <a:latin typeface="Calibri"/>
              </a:rPr>
              <a:t>ID mobility: SHORT-01</a:t>
            </a:r>
            <a:r>
              <a:rPr lang="cs-CZ" sz="2100" dirty="0" smtClean="0">
                <a:latin typeface="Calibri"/>
                <a:ea typeface="Calibri"/>
                <a:cs typeface="Calibri"/>
              </a:rPr>
              <a:t/>
            </a:r>
            <a:br>
              <a:rPr lang="cs-CZ" sz="2100" dirty="0" smtClean="0">
                <a:latin typeface="Calibri"/>
                <a:ea typeface="Calibri"/>
                <a:cs typeface="Calibri"/>
              </a:rPr>
            </a:br>
            <a:r>
              <a:rPr lang="cs-CZ" sz="2100" b="1" dirty="0" smtClean="0">
                <a:latin typeface="Calibri"/>
              </a:rPr>
              <a:t>Číslo projektu: 2024-1-CZ01-KA122-VET-000230261</a:t>
            </a:r>
            <a:endParaRPr lang="cs-CZ" sz="2100" b="1" dirty="0">
              <a:latin typeface="Calibri"/>
            </a:endParaRP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755" y="4744446"/>
            <a:ext cx="3552051" cy="11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Vlajka Itálie Vítr · Fotografie zdarma na Pixabay">
            <a:extLst>
              <a:ext uri="{FF2B5EF4-FFF2-40B4-BE49-F238E27FC236}">
                <a16:creationId xmlns:a16="http://schemas.microsoft.com/office/drawing/2014/main" id="{F679ECCF-3ED3-440F-3811-2C71FDE5D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0" y="-2947"/>
            <a:ext cx="12215280" cy="686457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545B2B-6C2A-047D-D27B-20FEBF7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17" y="2345874"/>
            <a:ext cx="10427840" cy="1086056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1"/>
                </a:solidFill>
                <a:latin typeface="Lucida Sans"/>
              </a:rPr>
              <a:t>Balayage</a:t>
            </a:r>
            <a:r>
              <a:rPr lang="cs-CZ" sz="5400" b="1" dirty="0">
                <a:solidFill>
                  <a:schemeClr val="bg1"/>
                </a:solidFill>
                <a:latin typeface="Lucida 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2642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1E6184F7-1FC7-EFE3-CA0D-81A6BE8AA641}"/>
              </a:ext>
            </a:extLst>
          </p:cNvPr>
          <p:cNvGrpSpPr/>
          <p:nvPr/>
        </p:nvGrpSpPr>
        <p:grpSpPr>
          <a:xfrm>
            <a:off x="-790207" y="2791870"/>
            <a:ext cx="14466891" cy="1498714"/>
            <a:chOff x="-356973" y="3410830"/>
            <a:chExt cx="14466891" cy="1675177"/>
          </a:xfrm>
        </p:grpSpPr>
        <p:sp>
          <p:nvSpPr>
            <p:cNvPr id="6" name="Obdélník: se zakulacenými rohy 5">
              <a:extLst>
                <a:ext uri="{FF2B5EF4-FFF2-40B4-BE49-F238E27FC236}">
                  <a16:creationId xmlns:a16="http://schemas.microsoft.com/office/drawing/2014/main" id="{CEF705DA-E638-CFA7-E187-D263648D05A3}"/>
                </a:ext>
              </a:extLst>
            </p:cNvPr>
            <p:cNvSpPr/>
            <p:nvPr/>
          </p:nvSpPr>
          <p:spPr>
            <a:xfrm rot="19020000">
              <a:off x="3414741" y="3703521"/>
              <a:ext cx="10695177" cy="1382486"/>
            </a:xfrm>
            <a:prstGeom prst="rect">
              <a:avLst/>
            </a:prstGeom>
            <a:solidFill>
              <a:srgbClr val="FC262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ACBC1219-A171-78E4-0EDD-E7A9AF1458AB}"/>
                </a:ext>
              </a:extLst>
            </p:cNvPr>
            <p:cNvSpPr/>
            <p:nvPr/>
          </p:nvSpPr>
          <p:spPr>
            <a:xfrm rot="19020000">
              <a:off x="1336440" y="3410830"/>
              <a:ext cx="11389778" cy="1426028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highlight>
                  <a:srgbClr val="C0C0C0"/>
                </a:highlight>
              </a:endParaRPr>
            </a:p>
          </p:txBody>
        </p:sp>
        <p:sp>
          <p:nvSpPr>
            <p:cNvPr id="7" name="Obdélník: se zakulacenými rohy 6">
              <a:extLst>
                <a:ext uri="{FF2B5EF4-FFF2-40B4-BE49-F238E27FC236}">
                  <a16:creationId xmlns:a16="http://schemas.microsoft.com/office/drawing/2014/main" id="{4993BA28-D5AA-0400-9D61-825DADF063A7}"/>
                </a:ext>
              </a:extLst>
            </p:cNvPr>
            <p:cNvSpPr/>
            <p:nvPr/>
          </p:nvSpPr>
          <p:spPr>
            <a:xfrm rot="19020000">
              <a:off x="-356973" y="3595829"/>
              <a:ext cx="11046163" cy="1045400"/>
            </a:xfrm>
            <a:custGeom>
              <a:avLst/>
              <a:gdLst>
                <a:gd name="csX0" fmla="*/ 0 w 11036591"/>
                <a:gd name="csY0" fmla="*/ 0 h 934944"/>
                <a:gd name="csX1" fmla="*/ 11036591 w 11036591"/>
                <a:gd name="csY1" fmla="*/ 0 h 934944"/>
                <a:gd name="csX2" fmla="*/ 11036591 w 11036591"/>
                <a:gd name="csY2" fmla="*/ 934944 h 934944"/>
                <a:gd name="csX3" fmla="*/ 0 w 11036591"/>
                <a:gd name="csY3" fmla="*/ 934944 h 934944"/>
                <a:gd name="csX4" fmla="*/ 0 w 11036591"/>
                <a:gd name="csY4" fmla="*/ 0 h 934944"/>
                <a:gd name="csX0" fmla="*/ 0 w 11046163"/>
                <a:gd name="csY0" fmla="*/ 334 h 935278"/>
                <a:gd name="csX1" fmla="*/ 11046163 w 11046163"/>
                <a:gd name="csY1" fmla="*/ 0 h 935278"/>
                <a:gd name="csX2" fmla="*/ 11036591 w 11046163"/>
                <a:gd name="csY2" fmla="*/ 935278 h 935278"/>
                <a:gd name="csX3" fmla="*/ 0 w 11046163"/>
                <a:gd name="csY3" fmla="*/ 935278 h 935278"/>
                <a:gd name="csX4" fmla="*/ 0 w 11046163"/>
                <a:gd name="csY4" fmla="*/ 334 h 93527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1046163" h="935278">
                  <a:moveTo>
                    <a:pt x="0" y="334"/>
                  </a:moveTo>
                  <a:lnTo>
                    <a:pt x="11046163" y="0"/>
                  </a:lnTo>
                  <a:cubicBezTo>
                    <a:pt x="11042972" y="311759"/>
                    <a:pt x="11039782" y="623519"/>
                    <a:pt x="11036591" y="935278"/>
                  </a:cubicBezTo>
                  <a:lnTo>
                    <a:pt x="0" y="935278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95B20E0-0288-2E6E-B115-FA40FC13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60" y="622528"/>
            <a:ext cx="10427840" cy="108605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Lucida Sans" pitchFamily="34" charset="0"/>
              </a:rPr>
              <a:t>Co je to </a:t>
            </a:r>
            <a:r>
              <a:rPr lang="cs-CZ" dirty="0" err="1">
                <a:solidFill>
                  <a:schemeClr val="tx1"/>
                </a:solidFill>
                <a:latin typeface="Lucida Sans" pitchFamily="34" charset="0"/>
              </a:rPr>
              <a:t>balayage</a:t>
            </a:r>
            <a:r>
              <a:rPr lang="cs-CZ" dirty="0">
                <a:solidFill>
                  <a:schemeClr val="tx1"/>
                </a:solidFill>
                <a:latin typeface="Lucida Sans" pitchFamily="34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63FD5-C519-9295-5F92-F30BFFA1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08" y="1710813"/>
            <a:ext cx="11342242" cy="4258469"/>
          </a:xfrm>
          <a:solidFill>
            <a:schemeClr val="bg1">
              <a:lumMod val="85000"/>
              <a:lumOff val="15000"/>
            </a:schemeClr>
          </a:solidFill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cs-CZ" sz="2400" dirty="0">
              <a:solidFill>
                <a:schemeClr val="tx1"/>
              </a:solidFill>
              <a:highlight>
                <a:srgbClr val="808080"/>
              </a:highlight>
            </a:endParaRPr>
          </a:p>
          <a:p>
            <a:r>
              <a:rPr lang="cs-CZ" sz="2400" dirty="0" err="1">
                <a:latin typeface="Lucida Sans" pitchFamily="34" charset="0"/>
              </a:rPr>
              <a:t>Balayage</a:t>
            </a:r>
            <a:r>
              <a:rPr lang="cs-CZ" sz="2400" dirty="0">
                <a:latin typeface="Lucida Sans" pitchFamily="34" charset="0"/>
              </a:rPr>
              <a:t> je technika zesvětlování tak, aby to vypadalo přirozeně.</a:t>
            </a:r>
          </a:p>
          <a:p>
            <a:r>
              <a:rPr lang="cs-CZ" sz="2400" dirty="0">
                <a:latin typeface="Lucida Sans" pitchFamily="34" charset="0"/>
              </a:rPr>
              <a:t>Jedná se o francouzský termín, který znamená zametání / prosvětlování.</a:t>
            </a:r>
          </a:p>
          <a:p>
            <a:r>
              <a:rPr lang="cs-CZ" sz="2400" dirty="0">
                <a:latin typeface="Lucida Sans" pitchFamily="34" charset="0"/>
              </a:rPr>
              <a:t>Barva se na vlasy nanáší tak, aby vytvořila přirozený a neformální vzhled. </a:t>
            </a:r>
          </a:p>
          <a:p>
            <a:r>
              <a:rPr lang="cs-CZ" sz="2400" dirty="0">
                <a:latin typeface="Lucida Sans" pitchFamily="34" charset="0"/>
              </a:rPr>
              <a:t>Nanáší se pouze na střed a konce vlasů, kořínky zůstávají přirozené. </a:t>
            </a:r>
          </a:p>
          <a:p>
            <a:r>
              <a:rPr lang="cs-CZ" sz="2400" dirty="0">
                <a:latin typeface="Lucida Sans" pitchFamily="34" charset="0"/>
              </a:rPr>
              <a:t>Nejčastěji se barva nanáší ručně přímo na vlasy bez použití folie(to vytvoří jemné a přirozené přechody mezi barvami). </a:t>
            </a:r>
            <a:endParaRPr lang="cs-CZ" sz="2400" dirty="0">
              <a:solidFill>
                <a:schemeClr val="tx1"/>
              </a:solidFill>
              <a:highlight>
                <a:srgbClr val="808080"/>
              </a:highligh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82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B685BA-2F0F-6153-16E8-7FBC6243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85" y="395378"/>
            <a:ext cx="7198790" cy="15600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kern="1200" dirty="0">
                <a:solidFill>
                  <a:schemeClr val="tx2"/>
                </a:solidFill>
                <a:latin typeface="Lucida Sans" pitchFamily="34" charset="0"/>
              </a:rPr>
              <a:t>Diagnóza</a:t>
            </a:r>
            <a:r>
              <a:rPr lang="en-US" kern="1200" dirty="0">
                <a:solidFill>
                  <a:schemeClr val="tx2"/>
                </a:solidFill>
                <a:latin typeface="Lucida Sans" pitchFamily="34" charset="0"/>
              </a:rPr>
              <a:t> </a:t>
            </a:r>
            <a:r>
              <a:rPr lang="cs-CZ" kern="1200" dirty="0">
                <a:solidFill>
                  <a:schemeClr val="tx2"/>
                </a:solidFill>
                <a:latin typeface="Lucida Sans" pitchFamily="34" charset="0"/>
              </a:rPr>
              <a:t>vlasů</a:t>
            </a:r>
            <a:r>
              <a:rPr lang="en-US" kern="1200" dirty="0">
                <a:solidFill>
                  <a:schemeClr val="tx2"/>
                </a:solidFill>
                <a:latin typeface="Lucida Sans" pitchFamily="34" charset="0"/>
              </a:rPr>
              <a:t> </a:t>
            </a:r>
            <a:r>
              <a:rPr lang="cs-CZ" kern="1200" dirty="0">
                <a:solidFill>
                  <a:schemeClr val="tx2"/>
                </a:solidFill>
                <a:latin typeface="Lucida Sans" pitchFamily="34" charset="0"/>
              </a:rPr>
              <a:t>zákaznice</a:t>
            </a:r>
            <a:endParaRPr lang="en-US" kern="1200" dirty="0">
              <a:solidFill>
                <a:schemeClr val="tx2"/>
              </a:solidFill>
              <a:latin typeface="Lucida Sans" pitchFamily="34" charset="0"/>
            </a:endParaRPr>
          </a:p>
        </p:txBody>
      </p:sp>
      <p:pic>
        <p:nvPicPr>
          <p:cNvPr id="6" name="Obrázek 5" descr="Obsah obrázku Kuchyňské nádobí, Hrnce a nádoby na pečení, lžíce, kuchyňský spotřebič&#10;&#10;Popis se vygeneroval automaticky.">
            <a:extLst>
              <a:ext uri="{FF2B5EF4-FFF2-40B4-BE49-F238E27FC236}">
                <a16:creationId xmlns:a16="http://schemas.microsoft.com/office/drawing/2014/main" id="{D9779B2E-EB33-6CA7-F514-79F38FAE8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22" r="2" b="2"/>
          <a:stretch/>
        </p:blipFill>
        <p:spPr>
          <a:xfrm>
            <a:off x="-1" y="1"/>
            <a:ext cx="3848116" cy="3059195"/>
          </a:xfrm>
          <a:prstGeom prst="rect">
            <a:avLst/>
          </a:prstGeom>
        </p:spPr>
      </p:pic>
      <p:pic>
        <p:nvPicPr>
          <p:cNvPr id="29" name="Obrázek 28" descr="Obsah obrázku oblečení, osoba, interiér, zeď&#10;&#10;Popis se vygeneroval automaticky.">
            <a:extLst>
              <a:ext uri="{FF2B5EF4-FFF2-40B4-BE49-F238E27FC236}">
                <a16:creationId xmlns:a16="http://schemas.microsoft.com/office/drawing/2014/main" id="{CCF814C8-59CF-F359-9E7B-8E77DB33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27" b="5878"/>
          <a:stretch/>
        </p:blipFill>
        <p:spPr>
          <a:xfrm>
            <a:off x="30" y="3059196"/>
            <a:ext cx="3848113" cy="398637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6281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193C8-1C19-81DA-5EC2-C8D41202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7941" y="2367784"/>
            <a:ext cx="7204984" cy="33842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latin typeface="Lucida Sans" pitchFamily="34" charset="0"/>
              </a:rPr>
              <a:t>Zákaznice má středně dlouhé kudrnaté vlasy. Jejich barva je kaštanově hnědá. </a:t>
            </a:r>
            <a:endParaRPr lang="en-US" dirty="0">
              <a:latin typeface="Lucida Sans" pitchFamily="34" charset="0"/>
            </a:endParaRPr>
          </a:p>
          <a:p>
            <a:r>
              <a:rPr lang="cs-CZ" dirty="0">
                <a:latin typeface="Lucida Sans" pitchFamily="34" charset="0"/>
              </a:rPr>
              <a:t>Zákaznice má středně prošedivělé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>
                <a:latin typeface="Lucida Sans" pitchFamily="34" charset="0"/>
              </a:rPr>
              <a:t>vlasy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cs-CZ" dirty="0">
                <a:latin typeface="Lucida Sans" pitchFamily="34" charset="0"/>
              </a:rPr>
              <a:t>takže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>
                <a:latin typeface="Lucida Sans" pitchFamily="34" charset="0"/>
              </a:rPr>
              <a:t>si musíme namíchat barvu</a:t>
            </a:r>
            <a:r>
              <a:rPr lang="en-US" dirty="0">
                <a:latin typeface="Lucida Sans" pitchFamily="34" charset="0"/>
              </a:rPr>
              <a:t> </a:t>
            </a:r>
            <a:r>
              <a:rPr lang="cs-CZ" dirty="0">
                <a:latin typeface="Lucida Sans" pitchFamily="34" charset="0"/>
              </a:rPr>
              <a:t>na zakrytí.</a:t>
            </a:r>
          </a:p>
          <a:p>
            <a:r>
              <a:rPr lang="cs-CZ" dirty="0">
                <a:latin typeface="Lucida Sans" pitchFamily="34" charset="0"/>
              </a:rPr>
              <a:t>Namíchaly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>
                <a:latin typeface="Lucida Sans" pitchFamily="34" charset="0"/>
              </a:rPr>
              <a:t>jsme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>
                <a:latin typeface="Lucida Sans" pitchFamily="34" charset="0"/>
              </a:rPr>
              <a:t>si barvu a odbarvovací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>
                <a:latin typeface="Lucida Sans" pitchFamily="34" charset="0"/>
              </a:rPr>
              <a:t>směs</a:t>
            </a:r>
            <a:r>
              <a:rPr lang="en-US" dirty="0">
                <a:latin typeface="Lucida Sans" pitchFamily="34" charset="0"/>
              </a:rPr>
              <a:t> v pom</a:t>
            </a:r>
            <a:r>
              <a:rPr lang="cs-CZ" dirty="0" err="1">
                <a:latin typeface="Lucida Sans" pitchFamily="34" charset="0"/>
              </a:rPr>
              <a:t>ěru</a:t>
            </a:r>
            <a:r>
              <a:rPr lang="en-US" dirty="0">
                <a:latin typeface="Lucida Sans" pitchFamily="34" charset="0"/>
              </a:rPr>
              <a:t> 1:1,5 </a:t>
            </a:r>
            <a:r>
              <a:rPr lang="cs-CZ" dirty="0">
                <a:latin typeface="Lucida Sans" pitchFamily="34" charset="0"/>
              </a:rPr>
              <a:t>(značka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>
                <a:latin typeface="Lucida Sans" pitchFamily="34" charset="0"/>
              </a:rPr>
              <a:t>W</a:t>
            </a:r>
            <a:r>
              <a:rPr lang="en-US" dirty="0" err="1">
                <a:latin typeface="Lucida Sans" pitchFamily="34" charset="0"/>
              </a:rPr>
              <a:t>el</a:t>
            </a:r>
            <a:r>
              <a:rPr lang="cs-CZ" dirty="0">
                <a:latin typeface="Lucida Sans" pitchFamily="34" charset="0"/>
              </a:rPr>
              <a:t>l</a:t>
            </a:r>
            <a:r>
              <a:rPr lang="en-US" dirty="0">
                <a:latin typeface="Lucida Sans" pitchFamily="34" charset="0"/>
              </a:rPr>
              <a:t>a</a:t>
            </a:r>
            <a:r>
              <a:rPr lang="cs-CZ" dirty="0">
                <a:latin typeface="Lucida Sans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5594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16CDE-F7E2-B318-4C9C-5CD05167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822554"/>
            <a:ext cx="12330112" cy="1086056"/>
          </a:xfrm>
        </p:spPr>
        <p:txBody>
          <a:bodyPr>
            <a:noAutofit/>
          </a:bodyPr>
          <a:lstStyle/>
          <a:p>
            <a:r>
              <a:rPr lang="cs-CZ" dirty="0">
                <a:latin typeface="Lucida Sans" pitchFamily="34" charset="0"/>
              </a:rPr>
              <a:t>Jakou techniku jsme vybraly a jak jsme barevně zpracovaly vlasy u Anny </a:t>
            </a:r>
            <a:r>
              <a:rPr lang="cs-CZ" dirty="0" err="1">
                <a:latin typeface="Lucida Sans" pitchFamily="34" charset="0"/>
              </a:rPr>
              <a:t>Willk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9B8D8F-6AF8-9989-E5AC-DA7A533F3D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Lucida Sans" pitchFamily="34" charset="0"/>
              </a:rPr>
              <a:t>Takto jsme postupovaly po celé hlavě, kromě horní části, na které jsme jen obarvily odrost.</a:t>
            </a:r>
          </a:p>
          <a:p>
            <a:r>
              <a:rPr lang="cs-CZ" dirty="0">
                <a:latin typeface="Lucida Sans" pitchFamily="34" charset="0"/>
              </a:rPr>
              <a:t>Necháme působit 30 minut bez </a:t>
            </a:r>
            <a:r>
              <a:rPr lang="cs-CZ" dirty="0" err="1">
                <a:latin typeface="Lucida Sans" pitchFamily="34" charset="0"/>
              </a:rPr>
              <a:t>klimazonu</a:t>
            </a:r>
            <a:r>
              <a:rPr lang="cs-CZ" dirty="0">
                <a:latin typeface="Lucida Sans" pitchFamily="34" charset="0"/>
              </a:rPr>
              <a:t>, poté se to umyje dvakrát šamponem a nanese balzám s hnědým pigmentem. 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F314DE-F2A7-2069-0998-466720C87D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Lucida Sans" pitchFamily="34" charset="0"/>
              </a:rPr>
              <a:t>S Annou jsme zvolily techniku </a:t>
            </a:r>
            <a:r>
              <a:rPr lang="cs-CZ" dirty="0" err="1">
                <a:latin typeface="Lucida Sans" pitchFamily="34" charset="0"/>
              </a:rPr>
              <a:t>balayage</a:t>
            </a:r>
            <a:r>
              <a:rPr lang="cs-CZ" dirty="0">
                <a:latin typeface="Lucida Sans" pitchFamily="34" charset="0"/>
              </a:rPr>
              <a:t> do kapky s překrytím šedivých </a:t>
            </a:r>
            <a:r>
              <a:rPr lang="cs-CZ" dirty="0" err="1">
                <a:latin typeface="Lucida Sans" pitchFamily="34" charset="0"/>
              </a:rPr>
              <a:t>odrostů</a:t>
            </a:r>
            <a:r>
              <a:rPr lang="cs-CZ" dirty="0">
                <a:latin typeface="Lucida Sans" pitchFamily="34" charset="0"/>
              </a:rPr>
              <a:t>. </a:t>
            </a:r>
          </a:p>
          <a:p>
            <a:r>
              <a:rPr lang="cs-CZ" dirty="0">
                <a:latin typeface="Lucida Sans" pitchFamily="34" charset="0"/>
              </a:rPr>
              <a:t>Na bočních stranách jsme nanášely odbarvovač kolmo k vlasům.</a:t>
            </a:r>
          </a:p>
          <a:p>
            <a:r>
              <a:rPr lang="cs-CZ" dirty="0">
                <a:latin typeface="Lucida Sans" pitchFamily="34" charset="0"/>
              </a:rPr>
              <a:t>Na krku jsme si oddělovaly vlasy do      trojúhelníku, a z nich jsme si vyháčkovaly slabý a jemný pramen, který jsme daly do alobalu.</a:t>
            </a:r>
          </a:p>
        </p:txBody>
      </p:sp>
    </p:spTree>
    <p:extLst>
      <p:ext uri="{BB962C8B-B14F-4D97-AF65-F5344CB8AC3E}">
        <p14:creationId xmlns:p14="http://schemas.microsoft.com/office/powerpoint/2010/main" val="928079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osoba, oblečení, interiér, Igelitová taška&#10;&#10;Popis se vygeneroval automaticky.">
            <a:extLst>
              <a:ext uri="{FF2B5EF4-FFF2-40B4-BE49-F238E27FC236}">
                <a16:creationId xmlns:a16="http://schemas.microsoft.com/office/drawing/2014/main" id="{BDF535B9-ECE8-1898-F00B-F2AFA466AC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3194" y="1109132"/>
            <a:ext cx="3730869" cy="4970584"/>
          </a:xfrm>
        </p:spPr>
      </p:pic>
      <p:pic>
        <p:nvPicPr>
          <p:cNvPr id="6" name="Zástupný obsah 5" descr="Obsah obrázku osoba, Lidská tvář, oblečení, žena&#10;&#10;Popis se vygeneroval automaticky.">
            <a:extLst>
              <a:ext uri="{FF2B5EF4-FFF2-40B4-BE49-F238E27FC236}">
                <a16:creationId xmlns:a16="http://schemas.microsoft.com/office/drawing/2014/main" id="{F93697B5-DA44-1444-8CCA-2C43B78479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20915" y="1094845"/>
            <a:ext cx="3683976" cy="4970584"/>
          </a:xfrm>
        </p:spPr>
      </p:pic>
    </p:spTree>
    <p:extLst>
      <p:ext uri="{BB962C8B-B14F-4D97-AF65-F5344CB8AC3E}">
        <p14:creationId xmlns:p14="http://schemas.microsoft.com/office/powerpoint/2010/main" val="20853438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F5072-2387-6D8E-8D9A-2C8FED7A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Lucida Sans" pitchFamily="34" charset="0"/>
              </a:rPr>
              <a:t>Foukání a styling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BD9BF-5164-473E-A832-67F8C81A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 dirty="0">
                <a:latin typeface="Lucida Sans" pitchFamily="34" charset="0"/>
              </a:rPr>
              <a:t>Po umytí vlasy prosušíme fénem a rozčešeme. </a:t>
            </a:r>
          </a:p>
          <a:p>
            <a:r>
              <a:rPr lang="cs-CZ" dirty="0">
                <a:latin typeface="Lucida Sans" pitchFamily="34" charset="0"/>
              </a:rPr>
              <a:t>Jelikož má zákaznice kudrnaté vlasy, tak naneseme tužidlo a začneme foukat přes kulatý kartáč do plážových loken.</a:t>
            </a:r>
          </a:p>
          <a:p>
            <a:r>
              <a:rPr lang="cs-CZ" dirty="0">
                <a:latin typeface="Lucida Sans" pitchFamily="34" charset="0"/>
              </a:rPr>
              <a:t>Začíná se tak, že si oddělíme vlasy na krku a vezmeme si jeden pramen, který namotáme na kulatý kartáč tak, abychom ho mohly táhnout - vlasy neustále táhneme, aby byly vyrovnané.</a:t>
            </a:r>
          </a:p>
          <a:p>
            <a:r>
              <a:rPr lang="cs-CZ" dirty="0">
                <a:latin typeface="Lucida Sans" pitchFamily="34" charset="0"/>
              </a:rPr>
              <a:t>Fén máme na nejvyšší teplotu, protože Italové mají  tvrdé vlasy a nižší teplotou bychom je nenarovnaly.</a:t>
            </a:r>
          </a:p>
          <a:p>
            <a:r>
              <a:rPr lang="cs-CZ" dirty="0">
                <a:latin typeface="Lucida Sans" pitchFamily="34" charset="0"/>
              </a:rPr>
              <a:t>Když jsou vlasy kompletně vyfoukány, tak můžeme ještě použít žehličku na doladění.</a:t>
            </a:r>
          </a:p>
        </p:txBody>
      </p:sp>
    </p:spTree>
    <p:extLst>
      <p:ext uri="{BB962C8B-B14F-4D97-AF65-F5344CB8AC3E}">
        <p14:creationId xmlns:p14="http://schemas.microsoft.com/office/powerpoint/2010/main" val="1035320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6147B-3949-D987-67DA-5901DD79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495302"/>
            <a:ext cx="10427840" cy="1086056"/>
          </a:xfrm>
        </p:spPr>
        <p:txBody>
          <a:bodyPr/>
          <a:lstStyle/>
          <a:p>
            <a:r>
              <a:rPr lang="cs-CZ" dirty="0">
                <a:latin typeface="Lucida Sans" pitchFamily="34" charset="0"/>
              </a:rPr>
              <a:t>Ekologie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00AF8E-8C4D-662B-BA09-71DC31082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58" y="1565242"/>
            <a:ext cx="10427841" cy="44040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>
                <a:latin typeface="Lucida Sans" pitchFamily="34" charset="0"/>
              </a:rPr>
              <a:t>Anna používá jednorázové ručníky místo látkových. Říkala, že kdysi, když měla ještě látkový, tak prala dvě pračky denně a to pak mělo velký dopad na spotřebu vody.</a:t>
            </a:r>
          </a:p>
          <a:p>
            <a:r>
              <a:rPr lang="cs-CZ" dirty="0">
                <a:latin typeface="Lucida Sans" pitchFamily="34" charset="0"/>
              </a:rPr>
              <a:t>V </a:t>
            </a:r>
            <a:r>
              <a:rPr lang="cs-CZ" dirty="0" err="1">
                <a:latin typeface="Lucida Sans" pitchFamily="34" charset="0"/>
              </a:rPr>
              <a:t>Parghelii</a:t>
            </a:r>
            <a:r>
              <a:rPr lang="cs-CZ" dirty="0">
                <a:latin typeface="Lucida Sans" pitchFamily="34" charset="0"/>
              </a:rPr>
              <a:t> je v horkých dnech málo vody a když se pere často, tak to je dost poznat. Proto má také vymezený čas na mytí hlavy (7 minut).</a:t>
            </a:r>
          </a:p>
          <a:p>
            <a:r>
              <a:rPr lang="cs-CZ" dirty="0">
                <a:latin typeface="Lucida Sans" pitchFamily="34" charset="0"/>
              </a:rPr>
              <a:t>Látkové ručníky jsou “</a:t>
            </a:r>
            <a:r>
              <a:rPr lang="cs-CZ" dirty="0" err="1">
                <a:latin typeface="Lucida Sans" pitchFamily="34" charset="0"/>
              </a:rPr>
              <a:t>eco</a:t>
            </a:r>
            <a:r>
              <a:rPr lang="cs-CZ" dirty="0">
                <a:latin typeface="Lucida Sans" pitchFamily="34" charset="0"/>
              </a:rPr>
              <a:t> - </a:t>
            </a:r>
            <a:r>
              <a:rPr lang="cs-CZ" dirty="0" err="1">
                <a:latin typeface="Lucida Sans" pitchFamily="34" charset="0"/>
              </a:rPr>
              <a:t>friendly</a:t>
            </a:r>
            <a:r>
              <a:rPr lang="cs-CZ" dirty="0">
                <a:latin typeface="Lucida Sans" pitchFamily="34" charset="0"/>
              </a:rPr>
              <a:t>“ a sají více vody než látkové. Když se stane, že obarvíme nebo odbarvíme ručník, tak ho rovnou vyhodíme a nemusíme se stresovat, zda-li to bude například hodně vidět . Navíc jsou jednodušší i na jejich uskladňování a nezabírají tolik místa.</a:t>
            </a:r>
          </a:p>
          <a:p>
            <a:r>
              <a:rPr lang="cs-CZ" dirty="0">
                <a:latin typeface="Lucida Sans" pitchFamily="34" charset="0"/>
              </a:rPr>
              <a:t>Anna také dává zvlášť prázdné krabičky a tuby od barev a peroxidu, pro které si pak přijede speciální jednotka. </a:t>
            </a:r>
          </a:p>
          <a:p>
            <a:r>
              <a:rPr lang="cs-CZ" dirty="0">
                <a:latin typeface="Lucida Sans" pitchFamily="34" charset="0"/>
              </a:rPr>
              <a:t>Barvy si Anna míchá tak akorát a za ty roky praxe ví, kolik bude potřebovat na určitý úkon, aby žádný zbytek barvy nepřišel nazmar.</a:t>
            </a:r>
          </a:p>
        </p:txBody>
      </p:sp>
    </p:spTree>
    <p:extLst>
      <p:ext uri="{BB962C8B-B14F-4D97-AF65-F5344CB8AC3E}">
        <p14:creationId xmlns:p14="http://schemas.microsoft.com/office/powerpoint/2010/main" val="2382637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128</Words>
  <Application>Microsoft Office PowerPoint</Application>
  <PresentationFormat>Širokoúhlá obrazovka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Constantia</vt:lpstr>
      <vt:lpstr>Georgia Pro Light</vt:lpstr>
      <vt:lpstr>Lucida Sans</vt:lpstr>
      <vt:lpstr>VaultVTI</vt:lpstr>
      <vt:lpstr>Prezentace aplikace PowerPoint</vt:lpstr>
      <vt:lpstr>Prezentace aplikace PowerPoint</vt:lpstr>
      <vt:lpstr>Balayage </vt:lpstr>
      <vt:lpstr>Co je to balayage?</vt:lpstr>
      <vt:lpstr>Diagnóza vlasů zákaznice</vt:lpstr>
      <vt:lpstr>Jakou techniku jsme vybraly a jak jsme barevně zpracovaly vlasy u Anny Willk</vt:lpstr>
      <vt:lpstr>Prezentace aplikace PowerPoint</vt:lpstr>
      <vt:lpstr>Foukání a styling </vt:lpstr>
      <vt:lpstr>Ekologie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simonova hana</dc:creator>
  <cp:lastModifiedBy>simonova hana</cp:lastModifiedBy>
  <cp:revision>13</cp:revision>
  <dcterms:created xsi:type="dcterms:W3CDTF">2024-06-23T00:48:01Z</dcterms:created>
  <dcterms:modified xsi:type="dcterms:W3CDTF">2026-01-26T17:18:59Z</dcterms:modified>
</cp:coreProperties>
</file>