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64" r:id="rId2"/>
    <p:sldId id="259" r:id="rId3"/>
    <p:sldId id="257"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BEEC-3167-4508-9931-ADB0C3816654}" type="datetimeFigureOut">
              <a:rPr lang="cs-CZ" smtClean="0"/>
              <a:t>26.01.2026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FD5E35-9236-4E42-AA20-414A0756A82C}" type="slidenum">
              <a:rPr lang="cs-CZ" smtClean="0"/>
              <a:t>‹#›</a:t>
            </a:fld>
            <a:endParaRPr lang="cs-CZ"/>
          </a:p>
        </p:txBody>
      </p:sp>
    </p:spTree>
    <p:extLst>
      <p:ext uri="{BB962C8B-B14F-4D97-AF65-F5344CB8AC3E}">
        <p14:creationId xmlns:p14="http://schemas.microsoft.com/office/powerpoint/2010/main" val="361523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4FFD5E35-9236-4E42-AA20-414A0756A82C}" type="slidenum">
              <a:rPr lang="cs-CZ" smtClean="0"/>
              <a:t>6</a:t>
            </a:fld>
            <a:endParaRPr lang="cs-CZ"/>
          </a:p>
        </p:txBody>
      </p:sp>
    </p:spTree>
    <p:extLst>
      <p:ext uri="{BB962C8B-B14F-4D97-AF65-F5344CB8AC3E}">
        <p14:creationId xmlns:p14="http://schemas.microsoft.com/office/powerpoint/2010/main" val="228460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a:p>
        </p:txBody>
      </p:sp>
      <p:sp>
        <p:nvSpPr>
          <p:cNvPr id="4" name="Date Placeholder 3"/>
          <p:cNvSpPr>
            <a:spLocks noGrp="1"/>
          </p:cNvSpPr>
          <p:nvPr>
            <p:ph type="dt" sz="half" idx="10"/>
          </p:nvPr>
        </p:nvSpPr>
        <p:spPr/>
        <p:txBody>
          <a:bodyPr/>
          <a:lstStyle/>
          <a:p>
            <a:fld id="{4AAD347D-5ACD-4C99-B74B-A9C85AD731AF}"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3"/>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9796027F-7875-4030-9381-8BD8C4F21935}" type="datetimeFigureOut">
              <a:rPr lang="en-US" dirty="0"/>
              <a:t>1/26/2026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Date Placeholder 4"/>
          <p:cNvSpPr>
            <a:spLocks noGrp="1"/>
          </p:cNvSpPr>
          <p:nvPr>
            <p:ph type="dt" sz="half" idx="10"/>
          </p:nvPr>
        </p:nvSpPr>
        <p:spPr/>
        <p:txBody>
          <a:bodyPr/>
          <a:lstStyle/>
          <a:p>
            <a:fld id="{9796027F-7875-4030-9381-8BD8C4F21935}"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7" name="Date Placeholder 6"/>
          <p:cNvSpPr>
            <a:spLocks noGrp="1"/>
          </p:cNvSpPr>
          <p:nvPr>
            <p:ph type="dt" sz="half" idx="10"/>
          </p:nvPr>
        </p:nvSpPr>
        <p:spPr/>
        <p:txBody>
          <a:bodyPr/>
          <a:lstStyle/>
          <a:p>
            <a:fld id="{9796027F-7875-4030-9381-8BD8C4F21935}" type="datetimeFigureOut">
              <a:rPr lang="en-US" dirty="0"/>
              <a:t>1/26/2026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7" name="Date Placeholder 2"/>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4509A250-FF31-4206-8172-F9D3106AACB1}" type="datetimeFigureOut">
              <a:rPr lang="en-US" dirty="0"/>
              <a:t>1/26/2026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509A250-FF31-4206-8172-F9D3106AACB1}" type="datetimeFigureOut">
              <a:rPr lang="en-US" dirty="0"/>
              <a:t>1/26/2026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cs-CZ"/>
          </a:p>
        </p:txBody>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cs-CZ"/>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1/26/2026</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jxYkOkb6Kls?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7" descr="Obsah obrázku Vínově červená, Obdélník, červená&#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2"/>
          <a:stretch>
            <a:fillRect/>
          </a:stretch>
        </p:blipFill>
        <p:spPr>
          <a:xfrm>
            <a:off x="2667000" y="853664"/>
            <a:ext cx="6858000" cy="1205801"/>
          </a:xfrm>
          <a:prstGeom prst="rect">
            <a:avLst/>
          </a:prstGeom>
          <a:noFill/>
          <a:ln cap="flat">
            <a:noFill/>
          </a:ln>
          <a:effectLst>
            <a:outerShdw dist="22997" dir="5400000" algn="tl">
              <a:srgbClr val="000000">
                <a:alpha val="35000"/>
              </a:srgbClr>
            </a:outerShdw>
          </a:effectLst>
        </p:spPr>
      </p:pic>
      <p:pic>
        <p:nvPicPr>
          <p:cNvPr id="4" name="Obrázek 6" descr="Obsah obrázku snímek obrazovky, Písmo, Elektricky modrá, Grafika&#10;&#10;Popis se vygeneroval automaticky.">
            <a:extLst>
              <a:ext uri="{FF2B5EF4-FFF2-40B4-BE49-F238E27FC236}">
                <a16:creationId xmlns:a16="http://schemas.microsoft.com/office/drawing/2014/main" id="{00000000-0000-0000-0000-000000000000}"/>
              </a:ext>
            </a:extLst>
          </p:cNvPr>
          <p:cNvPicPr>
            <a:picLocks noChangeAspect="1"/>
          </p:cNvPicPr>
          <p:nvPr/>
        </p:nvPicPr>
        <p:blipFill>
          <a:blip r:embed="rId3"/>
          <a:stretch>
            <a:fillRect/>
          </a:stretch>
        </p:blipFill>
        <p:spPr>
          <a:xfrm>
            <a:off x="4789111" y="938238"/>
            <a:ext cx="2619482" cy="1028995"/>
          </a:xfrm>
          <a:prstGeom prst="rect">
            <a:avLst/>
          </a:prstGeom>
          <a:noFill/>
          <a:ln cap="flat">
            <a:noFill/>
          </a:ln>
          <a:effectLst>
            <a:outerShdw dist="22997" dir="5400000" algn="tl">
              <a:srgbClr val="000000">
                <a:alpha val="35000"/>
              </a:srgbClr>
            </a:outerShdw>
          </a:effectLst>
        </p:spPr>
      </p:pic>
      <p:sp>
        <p:nvSpPr>
          <p:cNvPr id="5" name="TextovéPole 10"/>
          <p:cNvSpPr txBox="1"/>
          <p:nvPr/>
        </p:nvSpPr>
        <p:spPr>
          <a:xfrm>
            <a:off x="2878352" y="2524307"/>
            <a:ext cx="6446087" cy="715581"/>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defRPr sz="1800" b="0" i="0" u="none" strike="noStrike" kern="0" cap="none" spc="0" baseline="0">
                <a:solidFill>
                  <a:srgbClr val="000000"/>
                </a:solidFill>
                <a:uFillTx/>
              </a:defRPr>
            </a:pPr>
            <a:r>
              <a:rPr lang="cs-CZ" sz="2100" b="1" dirty="0">
                <a:solidFill>
                  <a:srgbClr val="000000"/>
                </a:solidFill>
                <a:latin typeface="Calibri"/>
              </a:rPr>
              <a:t>ID mobility: </a:t>
            </a:r>
            <a:r>
              <a:rPr lang="cs-CZ" sz="2100" b="1" dirty="0">
                <a:solidFill>
                  <a:srgbClr val="000000"/>
                </a:solidFill>
                <a:latin typeface="Calibri"/>
              </a:rPr>
              <a:t>SHORT-01</a:t>
            </a:r>
            <a:r>
              <a:rPr lang="cs-CZ" sz="2100" dirty="0">
                <a:solidFill>
                  <a:srgbClr val="000000"/>
                </a:solidFill>
                <a:latin typeface="Calibri"/>
                <a:ea typeface="Calibri"/>
                <a:cs typeface="Calibri"/>
              </a:rPr>
              <a:t/>
            </a:r>
            <a:br>
              <a:rPr lang="cs-CZ" sz="2100" dirty="0">
                <a:solidFill>
                  <a:srgbClr val="000000"/>
                </a:solidFill>
                <a:latin typeface="Calibri"/>
                <a:ea typeface="Calibri"/>
                <a:cs typeface="Calibri"/>
              </a:rPr>
            </a:br>
            <a:r>
              <a:rPr lang="cs-CZ" sz="2100" b="1" dirty="0">
                <a:solidFill>
                  <a:srgbClr val="000000"/>
                </a:solidFill>
                <a:latin typeface="Calibri"/>
              </a:rPr>
              <a:t>Číslo projektu: 2024-1-CZ01-KA122-VET-000230261</a:t>
            </a:r>
          </a:p>
        </p:txBody>
      </p:sp>
      <p:sp>
        <p:nvSpPr>
          <p:cNvPr id="7" name="TextovéPole 13"/>
          <p:cNvSpPr txBox="1"/>
          <p:nvPr/>
        </p:nvSpPr>
        <p:spPr>
          <a:xfrm>
            <a:off x="4512220" y="3309844"/>
            <a:ext cx="2392673" cy="1177245"/>
          </a:xfrm>
          <a:prstGeom prst="rect">
            <a:avLst/>
          </a:prstGeom>
          <a:noFill/>
          <a:ln cap="flat">
            <a:noFill/>
          </a:ln>
          <a:effectLst>
            <a:outerShdw dist="22997" dir="5400000" algn="tl">
              <a:srgbClr val="000000">
                <a:alpha val="35000"/>
              </a:srgbClr>
            </a:outerShdw>
          </a:effectLst>
        </p:spPr>
        <p:txBody>
          <a:bodyPr vert="horz" wrap="square" lIns="68580" tIns="34290" rIns="68580" bIns="34290" anchor="t" anchorCtr="1" compatLnSpc="1">
            <a:spAutoFit/>
          </a:bodyPr>
          <a:lstStyle/>
          <a:p>
            <a:pPr algn="ctr">
              <a:defRPr sz="1800" b="0" i="0" u="none" strike="noStrike" kern="0" cap="none" spc="0" baseline="0">
                <a:solidFill>
                  <a:srgbClr val="000000"/>
                </a:solidFill>
                <a:uFillTx/>
              </a:defRPr>
            </a:pPr>
            <a:endParaRPr lang="cs-CZ" sz="2400" b="1" dirty="0">
              <a:solidFill>
                <a:srgbClr val="000000"/>
              </a:solidFill>
              <a:latin typeface="Constantia"/>
            </a:endParaRPr>
          </a:p>
          <a:p>
            <a:pPr algn="ctr">
              <a:defRPr sz="1800" b="0" i="0" u="none" strike="noStrike" kern="0" cap="none" spc="0" baseline="0">
                <a:solidFill>
                  <a:srgbClr val="000000"/>
                </a:solidFill>
                <a:uFillTx/>
              </a:defRPr>
            </a:pPr>
            <a:r>
              <a:rPr lang="cs-CZ" sz="2400" b="1" dirty="0">
                <a:solidFill>
                  <a:srgbClr val="000000"/>
                </a:solidFill>
                <a:latin typeface="Constantia"/>
              </a:rPr>
              <a:t>Italská krása</a:t>
            </a:r>
          </a:p>
          <a:p>
            <a:pPr algn="ctr">
              <a:defRPr sz="1800" b="0" i="0" u="none" strike="noStrike" kern="0" cap="none" spc="0" baseline="0">
                <a:solidFill>
                  <a:srgbClr val="000000"/>
                </a:solidFill>
                <a:uFillTx/>
              </a:defRPr>
            </a:pPr>
            <a:endParaRPr lang="cs-CZ" sz="2400" b="1" dirty="0">
              <a:solidFill>
                <a:srgbClr val="000000"/>
              </a:solidFill>
              <a:latin typeface="Constantia"/>
            </a:endParaRPr>
          </a:p>
        </p:txBody>
      </p:sp>
      <p:pic>
        <p:nvPicPr>
          <p:cNvPr id="2" name="Obrázek 1"/>
          <p:cNvPicPr>
            <a:picLocks noChangeAspect="1"/>
          </p:cNvPicPr>
          <p:nvPr/>
        </p:nvPicPr>
        <p:blipFill>
          <a:blip r:embed="rId4"/>
          <a:stretch>
            <a:fillRect/>
          </a:stretch>
        </p:blipFill>
        <p:spPr>
          <a:xfrm>
            <a:off x="7150403" y="4971507"/>
            <a:ext cx="3433201" cy="1139582"/>
          </a:xfrm>
          <a:prstGeom prst="rect">
            <a:avLst/>
          </a:prstGeom>
        </p:spPr>
      </p:pic>
    </p:spTree>
    <p:extLst>
      <p:ext uri="{BB962C8B-B14F-4D97-AF65-F5344CB8AC3E}">
        <p14:creationId xmlns:p14="http://schemas.microsoft.com/office/powerpoint/2010/main" val="159042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3D5130-5C3E-E494-4A75-9092318BA21B}"/>
              </a:ext>
            </a:extLst>
          </p:cNvPr>
          <p:cNvSpPr>
            <a:spLocks noGrp="1"/>
          </p:cNvSpPr>
          <p:nvPr>
            <p:ph type="title"/>
          </p:nvPr>
        </p:nvSpPr>
        <p:spPr>
          <a:xfrm>
            <a:off x="1067810" y="580607"/>
            <a:ext cx="9404723" cy="1400530"/>
          </a:xfrm>
        </p:spPr>
        <p:txBody>
          <a:bodyPr/>
          <a:lstStyle/>
          <a:p>
            <a:r>
              <a:rPr lang="cs-CZ" b="1" dirty="0"/>
              <a:t>Kadeřnictví u </a:t>
            </a:r>
            <a:r>
              <a:rPr lang="cs-CZ" b="1" dirty="0" err="1"/>
              <a:t>Massimiliana</a:t>
            </a:r>
            <a:r>
              <a:rPr lang="cs-CZ" b="1" dirty="0"/>
              <a:t> </a:t>
            </a:r>
            <a:r>
              <a:rPr lang="cs-CZ" b="1" dirty="0" err="1"/>
              <a:t>Cimina</a:t>
            </a:r>
            <a:endParaRPr lang="cs-CZ" b="1" dirty="0"/>
          </a:p>
        </p:txBody>
      </p:sp>
      <p:sp>
        <p:nvSpPr>
          <p:cNvPr id="3" name="Zástupný obsah 2">
            <a:extLst>
              <a:ext uri="{FF2B5EF4-FFF2-40B4-BE49-F238E27FC236}">
                <a16:creationId xmlns:a16="http://schemas.microsoft.com/office/drawing/2014/main" id="{9FB8F2BD-8D1B-C87E-07C8-961C4FFEE2D1}"/>
              </a:ext>
            </a:extLst>
          </p:cNvPr>
          <p:cNvSpPr>
            <a:spLocks noGrp="1"/>
          </p:cNvSpPr>
          <p:nvPr>
            <p:ph idx="1"/>
          </p:nvPr>
        </p:nvSpPr>
        <p:spPr>
          <a:xfrm>
            <a:off x="1067810" y="1345445"/>
            <a:ext cx="9743507" cy="4931948"/>
          </a:xfrm>
        </p:spPr>
        <p:txBody>
          <a:bodyPr/>
          <a:lstStyle/>
          <a:p>
            <a:pPr algn="just"/>
            <a:r>
              <a:rPr lang="cs-CZ" dirty="0"/>
              <a:t>Po celý náš pobyt jsme byly u staršího manželského páru, (</a:t>
            </a:r>
            <a:r>
              <a:rPr lang="cs-CZ" dirty="0" err="1"/>
              <a:t>Massimiliána</a:t>
            </a:r>
            <a:r>
              <a:rPr lang="cs-CZ" dirty="0"/>
              <a:t> a Jenny) kteří nás naučili novým věcem jako například: jakou používají kosmetiku (</a:t>
            </a:r>
            <a:r>
              <a:rPr lang="cs-CZ" dirty="0" err="1"/>
              <a:t>Pure</a:t>
            </a:r>
            <a:r>
              <a:rPr lang="cs-CZ" dirty="0"/>
              <a:t>, </a:t>
            </a:r>
            <a:r>
              <a:rPr lang="cs-CZ" dirty="0" err="1"/>
              <a:t>Dikson</a:t>
            </a:r>
            <a:r>
              <a:rPr lang="cs-CZ" dirty="0"/>
              <a:t>, </a:t>
            </a:r>
            <a:r>
              <a:rPr lang="cs-CZ" dirty="0" err="1"/>
              <a:t>Mood</a:t>
            </a:r>
            <a:r>
              <a:rPr lang="cs-CZ" dirty="0"/>
              <a:t>), třídění odpadů, rychlejšímu mytí vlasů a jiné technice nanášení barvy. Seznámili nás i s barvou bez peroxidu vodíku a s fialovým peroxidem, který natónuje vlasy tak, aby nebyly žluté. </a:t>
            </a:r>
          </a:p>
        </p:txBody>
      </p:sp>
      <p:pic>
        <p:nvPicPr>
          <p:cNvPr id="4" name="Obrázek 3">
            <a:extLst>
              <a:ext uri="{FF2B5EF4-FFF2-40B4-BE49-F238E27FC236}">
                <a16:creationId xmlns:a16="http://schemas.microsoft.com/office/drawing/2014/main" id="{F99A25CA-B954-5BD3-659C-7EAA01DB151B}"/>
              </a:ext>
            </a:extLst>
          </p:cNvPr>
          <p:cNvPicPr>
            <a:picLocks noChangeAspect="1"/>
          </p:cNvPicPr>
          <p:nvPr/>
        </p:nvPicPr>
        <p:blipFill>
          <a:blip r:embed="rId2"/>
          <a:srcRect t="9246" b="17958"/>
          <a:stretch>
            <a:fillRect/>
          </a:stretch>
        </p:blipFill>
        <p:spPr>
          <a:xfrm>
            <a:off x="2648734" y="3088368"/>
            <a:ext cx="6704068" cy="3222077"/>
          </a:xfrm>
          <a:prstGeom prst="rect">
            <a:avLst/>
          </a:prstGeom>
        </p:spPr>
      </p:pic>
    </p:spTree>
    <p:extLst>
      <p:ext uri="{BB962C8B-B14F-4D97-AF65-F5344CB8AC3E}">
        <p14:creationId xmlns:p14="http://schemas.microsoft.com/office/powerpoint/2010/main" val="131144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5A86ED-A327-1BF7-3BCF-FFC0BBE8F533}"/>
              </a:ext>
            </a:extLst>
          </p:cNvPr>
          <p:cNvSpPr>
            <a:spLocks noGrp="1"/>
          </p:cNvSpPr>
          <p:nvPr>
            <p:ph type="title"/>
          </p:nvPr>
        </p:nvSpPr>
        <p:spPr>
          <a:xfrm>
            <a:off x="872011" y="880185"/>
            <a:ext cx="7269376" cy="876613"/>
          </a:xfrm>
        </p:spPr>
        <p:txBody>
          <a:bodyPr/>
          <a:lstStyle/>
          <a:p>
            <a:r>
              <a:rPr lang="cs-CZ" b="1" dirty="0"/>
              <a:t>Diagnóza vlasů </a:t>
            </a:r>
          </a:p>
        </p:txBody>
      </p:sp>
      <p:sp>
        <p:nvSpPr>
          <p:cNvPr id="3" name="Zástupný obsah 2">
            <a:extLst>
              <a:ext uri="{FF2B5EF4-FFF2-40B4-BE49-F238E27FC236}">
                <a16:creationId xmlns:a16="http://schemas.microsoft.com/office/drawing/2014/main" id="{2285903D-DF1C-26A6-DD0A-BA3334F90EB9}"/>
              </a:ext>
            </a:extLst>
          </p:cNvPr>
          <p:cNvSpPr>
            <a:spLocks noGrp="1"/>
          </p:cNvSpPr>
          <p:nvPr>
            <p:ph idx="1"/>
          </p:nvPr>
        </p:nvSpPr>
        <p:spPr>
          <a:xfrm>
            <a:off x="920456" y="1935208"/>
            <a:ext cx="7854151" cy="4832986"/>
          </a:xfrm>
        </p:spPr>
        <p:txBody>
          <a:bodyPr/>
          <a:lstStyle/>
          <a:p>
            <a:pPr algn="just"/>
            <a:r>
              <a:rPr lang="cs-CZ" dirty="0"/>
              <a:t>Zákazníka si usadíme do křesla a dáme mu ochranné prádlo. Uděláme diagnózu vlasů, kterou můžeme provádět hmatem, zrakem nebo </a:t>
            </a:r>
            <a:r>
              <a:rPr lang="cs-CZ" dirty="0" err="1"/>
              <a:t>trichologickou</a:t>
            </a:r>
            <a:r>
              <a:rPr lang="cs-CZ" dirty="0"/>
              <a:t> kamerou. Touto diagnózou zjistíme fyzikální a chemický stav vlasů.</a:t>
            </a:r>
          </a:p>
          <a:p>
            <a:pPr algn="just"/>
            <a:r>
              <a:rPr lang="cs-CZ" dirty="0"/>
              <a:t>Stav vlasů může být rovný, kudrnatý, </a:t>
            </a:r>
            <a:r>
              <a:rPr lang="cs-CZ" dirty="0" err="1"/>
              <a:t>krepatý</a:t>
            </a:r>
            <a:r>
              <a:rPr lang="cs-CZ" dirty="0"/>
              <a:t>, suchý, mastný, bez proteinu, jemný, drsný, barvený a odbarvený. </a:t>
            </a:r>
          </a:p>
          <a:p>
            <a:pPr algn="just"/>
            <a:r>
              <a:rPr lang="cs-CZ" dirty="0"/>
              <a:t>Stav pokožky můžeme mít suchý, mastný a se zdravotními problémy na pokožce (seborea, nadměrné lupy).</a:t>
            </a:r>
          </a:p>
          <a:p>
            <a:pPr algn="just"/>
            <a:r>
              <a:rPr lang="cs-CZ" dirty="0"/>
              <a:t>Diagnózou zjistíme, jaký přípravek na vlasy je nejvhodnější a ten také použijeme. </a:t>
            </a:r>
          </a:p>
          <a:p>
            <a:pPr marL="0" indent="0" algn="just">
              <a:buNone/>
            </a:pPr>
            <a:endParaRPr lang="cs-CZ" dirty="0"/>
          </a:p>
          <a:p>
            <a:pPr algn="just"/>
            <a:r>
              <a:rPr lang="cs-CZ" dirty="0"/>
              <a:t>Zajímavost: Italský vlas je oproti českému vlasu tvrdší.</a:t>
            </a:r>
          </a:p>
        </p:txBody>
      </p:sp>
      <p:pic>
        <p:nvPicPr>
          <p:cNvPr id="6" name="Obrázek 5">
            <a:extLst>
              <a:ext uri="{FF2B5EF4-FFF2-40B4-BE49-F238E27FC236}">
                <a16:creationId xmlns:a16="http://schemas.microsoft.com/office/drawing/2014/main" id="{ECFD76BE-18CF-66BD-C8D9-635437BA61E9}"/>
              </a:ext>
            </a:extLst>
          </p:cNvPr>
          <p:cNvPicPr>
            <a:picLocks noChangeAspect="1"/>
          </p:cNvPicPr>
          <p:nvPr/>
        </p:nvPicPr>
        <p:blipFill>
          <a:blip r:embed="rId2"/>
          <a:stretch>
            <a:fillRect/>
          </a:stretch>
        </p:blipFill>
        <p:spPr>
          <a:xfrm>
            <a:off x="9132652" y="701776"/>
            <a:ext cx="2750651" cy="2761879"/>
          </a:xfrm>
          <a:prstGeom prst="rect">
            <a:avLst/>
          </a:prstGeom>
        </p:spPr>
      </p:pic>
      <p:pic>
        <p:nvPicPr>
          <p:cNvPr id="7" name="Obrázek 6">
            <a:extLst>
              <a:ext uri="{FF2B5EF4-FFF2-40B4-BE49-F238E27FC236}">
                <a16:creationId xmlns:a16="http://schemas.microsoft.com/office/drawing/2014/main" id="{6A8F6F61-A4BC-D9AD-6865-765A1466F89B}"/>
              </a:ext>
            </a:extLst>
          </p:cNvPr>
          <p:cNvPicPr>
            <a:picLocks noChangeAspect="1"/>
          </p:cNvPicPr>
          <p:nvPr/>
        </p:nvPicPr>
        <p:blipFill>
          <a:blip r:embed="rId3"/>
          <a:stretch>
            <a:fillRect/>
          </a:stretch>
        </p:blipFill>
        <p:spPr>
          <a:xfrm>
            <a:off x="9098969" y="3679173"/>
            <a:ext cx="2818015" cy="2692569"/>
          </a:xfrm>
          <a:prstGeom prst="rect">
            <a:avLst/>
          </a:prstGeom>
        </p:spPr>
      </p:pic>
    </p:spTree>
    <p:extLst>
      <p:ext uri="{BB962C8B-B14F-4D97-AF65-F5344CB8AC3E}">
        <p14:creationId xmlns:p14="http://schemas.microsoft.com/office/powerpoint/2010/main" val="1596718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86888-BBEA-43AD-22A1-B54C1778EC1A}"/>
              </a:ext>
            </a:extLst>
          </p:cNvPr>
          <p:cNvSpPr>
            <a:spLocks noGrp="1"/>
          </p:cNvSpPr>
          <p:nvPr>
            <p:ph type="title"/>
          </p:nvPr>
        </p:nvSpPr>
        <p:spPr>
          <a:xfrm>
            <a:off x="854818" y="392953"/>
            <a:ext cx="8427925" cy="1269012"/>
          </a:xfrm>
        </p:spPr>
        <p:txBody>
          <a:bodyPr/>
          <a:lstStyle/>
          <a:p>
            <a:r>
              <a:rPr lang="cs-CZ" b="1" dirty="0"/>
              <a:t>Mytí vlasů </a:t>
            </a:r>
          </a:p>
        </p:txBody>
      </p:sp>
      <p:sp>
        <p:nvSpPr>
          <p:cNvPr id="3" name="Zástupný obsah 2">
            <a:extLst>
              <a:ext uri="{FF2B5EF4-FFF2-40B4-BE49-F238E27FC236}">
                <a16:creationId xmlns:a16="http://schemas.microsoft.com/office/drawing/2014/main" id="{EB0A811B-316E-0070-DD10-EC9F1DA84264}"/>
              </a:ext>
            </a:extLst>
          </p:cNvPr>
          <p:cNvSpPr>
            <a:spLocks noGrp="1"/>
          </p:cNvSpPr>
          <p:nvPr>
            <p:ph idx="1"/>
          </p:nvPr>
        </p:nvSpPr>
        <p:spPr>
          <a:xfrm>
            <a:off x="854818" y="1308017"/>
            <a:ext cx="8144114" cy="5428168"/>
          </a:xfrm>
        </p:spPr>
        <p:txBody>
          <a:bodyPr>
            <a:normAutofit lnSpcReduction="10000"/>
          </a:bodyPr>
          <a:lstStyle/>
          <a:p>
            <a:r>
              <a:rPr lang="cs-CZ" dirty="0"/>
              <a:t>Zákazníka posadíme do mycího křesla. Poté mu namočíme úplně celé vlasy a následně si naneseme šampon do dlaně, rozmělníme a snažíme se ho rovnoměrně vmasírovat do vlasů po celém povrchu hlavy. Provedeme dvě kola mytí, v první fázi odstraníme zbytky používaných přípravků a kožního mazu. V druhé zintenzivníte účinky šamponu. Vlasy důkladně propláchneme, aby na nich nezůstali žádné zbytky šamponu. Dále do vlasů naneseme kondicionér, který nám vlasy uzavře a dodá jim potřebné živiny. </a:t>
            </a:r>
          </a:p>
          <a:p>
            <a:r>
              <a:rPr lang="cs-CZ" dirty="0"/>
              <a:t>Voda by neměla být studená ani moc vařící, měla by být akorát. Studená voda vlas neumyje, a příliš horká podporuje produkci mazových žláz tím pádem se nám vlasy budou rychleji a často mastit. </a:t>
            </a:r>
          </a:p>
          <a:p>
            <a:r>
              <a:rPr lang="cs-CZ" dirty="0"/>
              <a:t>Zajímavost: Rozdíl mezi naším (českým) a jejich (italským) mytím vlasů je ten, že my se snažíme pokožku jemně masírovat a prokrvit a naopak oni drsně masírují a drhnou pokožku. Je to kvůli teplu a mořské vodě.</a:t>
            </a:r>
          </a:p>
        </p:txBody>
      </p:sp>
      <p:pic>
        <p:nvPicPr>
          <p:cNvPr id="4" name="Obrázek 3">
            <a:extLst>
              <a:ext uri="{FF2B5EF4-FFF2-40B4-BE49-F238E27FC236}">
                <a16:creationId xmlns:a16="http://schemas.microsoft.com/office/drawing/2014/main" id="{953EC0EB-D2FB-1B51-9711-BE90B415F8E3}"/>
              </a:ext>
            </a:extLst>
          </p:cNvPr>
          <p:cNvPicPr>
            <a:picLocks noChangeAspect="1"/>
          </p:cNvPicPr>
          <p:nvPr/>
        </p:nvPicPr>
        <p:blipFill>
          <a:blip r:embed="rId2"/>
          <a:srcRect r="6708" b="-253"/>
          <a:stretch>
            <a:fillRect/>
          </a:stretch>
        </p:blipFill>
        <p:spPr>
          <a:xfrm>
            <a:off x="9203039" y="1133594"/>
            <a:ext cx="2880104" cy="5152905"/>
          </a:xfrm>
          <a:prstGeom prst="rect">
            <a:avLst/>
          </a:prstGeom>
        </p:spPr>
      </p:pic>
    </p:spTree>
    <p:extLst>
      <p:ext uri="{BB962C8B-B14F-4D97-AF65-F5344CB8AC3E}">
        <p14:creationId xmlns:p14="http://schemas.microsoft.com/office/powerpoint/2010/main" val="3587000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523D1-3D08-D585-F9DE-86D6127A59CC}"/>
              </a:ext>
            </a:extLst>
          </p:cNvPr>
          <p:cNvSpPr>
            <a:spLocks noGrp="1"/>
          </p:cNvSpPr>
          <p:nvPr>
            <p:ph type="title"/>
          </p:nvPr>
        </p:nvSpPr>
        <p:spPr>
          <a:xfrm>
            <a:off x="875157" y="507586"/>
            <a:ext cx="7014694" cy="1600200"/>
          </a:xfrm>
        </p:spPr>
        <p:txBody>
          <a:bodyPr/>
          <a:lstStyle/>
          <a:p>
            <a:r>
              <a:rPr lang="cs-CZ" b="1" dirty="0"/>
              <a:t>Konečná úprava </a:t>
            </a:r>
          </a:p>
        </p:txBody>
      </p:sp>
      <p:sp>
        <p:nvSpPr>
          <p:cNvPr id="3" name="Zástupný obsah 2">
            <a:extLst>
              <a:ext uri="{FF2B5EF4-FFF2-40B4-BE49-F238E27FC236}">
                <a16:creationId xmlns:a16="http://schemas.microsoft.com/office/drawing/2014/main" id="{67E622E7-9D01-D025-1644-98C5BDD849FB}"/>
              </a:ext>
            </a:extLst>
          </p:cNvPr>
          <p:cNvSpPr>
            <a:spLocks noGrp="1"/>
          </p:cNvSpPr>
          <p:nvPr>
            <p:ph idx="1"/>
          </p:nvPr>
        </p:nvSpPr>
        <p:spPr>
          <a:xfrm>
            <a:off x="875157" y="1563062"/>
            <a:ext cx="10288620" cy="3898846"/>
          </a:xfrm>
        </p:spPr>
        <p:txBody>
          <a:bodyPr/>
          <a:lstStyle/>
          <a:p>
            <a:pPr marL="0" indent="0" algn="just">
              <a:buNone/>
            </a:pPr>
            <a:r>
              <a:rPr lang="cs-CZ" dirty="0"/>
              <a:t>Před foukáním do vlasů naneseme tepelnou ochranu, regenerační olejíček a tužidlo. Vlasy vyfoukáme dle přání zákazníka (do rovna, do objemu či do vln). Když máme vlasy suché, můžeme je ještě přežehlit, protože Italský vlas je tvrdší. Dále dle přání zákazníka zvolíme fixaci vlasů. Vlasy upravíme a máme hotovo. </a:t>
            </a:r>
          </a:p>
        </p:txBody>
      </p:sp>
      <p:pic>
        <p:nvPicPr>
          <p:cNvPr id="4" name="Obrázek 3">
            <a:extLst>
              <a:ext uri="{FF2B5EF4-FFF2-40B4-BE49-F238E27FC236}">
                <a16:creationId xmlns:a16="http://schemas.microsoft.com/office/drawing/2014/main" id="{EE629135-3F6B-DC68-23A2-BF7C99536B5E}"/>
              </a:ext>
            </a:extLst>
          </p:cNvPr>
          <p:cNvPicPr>
            <a:picLocks noChangeAspect="1"/>
          </p:cNvPicPr>
          <p:nvPr/>
        </p:nvPicPr>
        <p:blipFill>
          <a:blip r:embed="rId2"/>
          <a:srcRect l="19311" t="12366" b="-480"/>
          <a:stretch>
            <a:fillRect/>
          </a:stretch>
        </p:blipFill>
        <p:spPr>
          <a:xfrm>
            <a:off x="8452759" y="3282213"/>
            <a:ext cx="2292860" cy="3135086"/>
          </a:xfrm>
          <a:prstGeom prst="rect">
            <a:avLst/>
          </a:prstGeom>
        </p:spPr>
      </p:pic>
      <p:pic>
        <p:nvPicPr>
          <p:cNvPr id="5" name="Obrázek 4">
            <a:extLst>
              <a:ext uri="{FF2B5EF4-FFF2-40B4-BE49-F238E27FC236}">
                <a16:creationId xmlns:a16="http://schemas.microsoft.com/office/drawing/2014/main" id="{E406551B-D5B6-1E5B-97CB-A1BD86842DC5}"/>
              </a:ext>
            </a:extLst>
          </p:cNvPr>
          <p:cNvPicPr>
            <a:picLocks noChangeAspect="1"/>
          </p:cNvPicPr>
          <p:nvPr/>
        </p:nvPicPr>
        <p:blipFill>
          <a:blip r:embed="rId3"/>
          <a:srcRect l="6997" t="2021" r="3723" b="5436"/>
          <a:stretch>
            <a:fillRect/>
          </a:stretch>
        </p:blipFill>
        <p:spPr>
          <a:xfrm>
            <a:off x="5159830" y="3282213"/>
            <a:ext cx="2457451" cy="3151244"/>
          </a:xfrm>
          <a:prstGeom prst="rect">
            <a:avLst/>
          </a:prstGeom>
        </p:spPr>
      </p:pic>
      <p:pic>
        <p:nvPicPr>
          <p:cNvPr id="6" name="Obrázek 5">
            <a:extLst>
              <a:ext uri="{FF2B5EF4-FFF2-40B4-BE49-F238E27FC236}">
                <a16:creationId xmlns:a16="http://schemas.microsoft.com/office/drawing/2014/main" id="{F3FCFB5F-30DF-46B1-CB86-DC6394BC1A02}"/>
              </a:ext>
            </a:extLst>
          </p:cNvPr>
          <p:cNvPicPr>
            <a:picLocks noChangeAspect="1"/>
          </p:cNvPicPr>
          <p:nvPr/>
        </p:nvPicPr>
        <p:blipFill>
          <a:blip r:embed="rId4"/>
          <a:srcRect l="15739" t="7370" r="8653" b="4515"/>
          <a:stretch>
            <a:fillRect/>
          </a:stretch>
        </p:blipFill>
        <p:spPr>
          <a:xfrm>
            <a:off x="1281792" y="3298371"/>
            <a:ext cx="2457451" cy="3135086"/>
          </a:xfrm>
          <a:prstGeom prst="rect">
            <a:avLst/>
          </a:prstGeom>
        </p:spPr>
      </p:pic>
    </p:spTree>
    <p:extLst>
      <p:ext uri="{BB962C8B-B14F-4D97-AF65-F5344CB8AC3E}">
        <p14:creationId xmlns:p14="http://schemas.microsoft.com/office/powerpoint/2010/main" val="1539968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83ED38-DCCE-1027-AA53-8893631A965D}"/>
              </a:ext>
            </a:extLst>
          </p:cNvPr>
          <p:cNvSpPr>
            <a:spLocks noGrp="1"/>
          </p:cNvSpPr>
          <p:nvPr>
            <p:ph type="title"/>
          </p:nvPr>
        </p:nvSpPr>
        <p:spPr>
          <a:xfrm>
            <a:off x="1103312" y="656825"/>
            <a:ext cx="6765636" cy="1195811"/>
          </a:xfrm>
        </p:spPr>
        <p:txBody>
          <a:bodyPr/>
          <a:lstStyle/>
          <a:p>
            <a:r>
              <a:rPr lang="cs-CZ" b="1" dirty="0"/>
              <a:t>Ekologie v </a:t>
            </a:r>
            <a:r>
              <a:rPr lang="cs-CZ" b="1" dirty="0" err="1"/>
              <a:t>Parghelii</a:t>
            </a:r>
            <a:endParaRPr lang="cs-CZ" b="1" dirty="0"/>
          </a:p>
        </p:txBody>
      </p:sp>
      <p:sp>
        <p:nvSpPr>
          <p:cNvPr id="3" name="Zástupný obsah 2">
            <a:extLst>
              <a:ext uri="{FF2B5EF4-FFF2-40B4-BE49-F238E27FC236}">
                <a16:creationId xmlns:a16="http://schemas.microsoft.com/office/drawing/2014/main" id="{8F3D48F0-1BDB-BCB9-D453-58B4109BBAD3}"/>
              </a:ext>
            </a:extLst>
          </p:cNvPr>
          <p:cNvSpPr>
            <a:spLocks noGrp="1"/>
          </p:cNvSpPr>
          <p:nvPr>
            <p:ph idx="1"/>
          </p:nvPr>
        </p:nvSpPr>
        <p:spPr>
          <a:xfrm>
            <a:off x="1103312" y="1644703"/>
            <a:ext cx="7934552" cy="4805082"/>
          </a:xfrm>
        </p:spPr>
        <p:txBody>
          <a:bodyPr>
            <a:normAutofit/>
          </a:bodyPr>
          <a:lstStyle/>
          <a:p>
            <a:r>
              <a:rPr lang="cs-CZ" dirty="0"/>
              <a:t>Třídění odpadů se tu rozhodně nebere na lehkou váhu.     Za nevytříděný odpad se tu dostávají pokuty. </a:t>
            </a:r>
          </a:p>
          <a:p>
            <a:r>
              <a:rPr lang="cs-CZ" dirty="0"/>
              <a:t>Odpad se tu dělí na: bio odpad, plasty, papír, sklo a směsný odpad. </a:t>
            </a:r>
          </a:p>
          <a:p>
            <a:r>
              <a:rPr lang="cs-CZ" dirty="0"/>
              <a:t>Na každé položce je napsáno, kam daný odpad patří.</a:t>
            </a:r>
          </a:p>
          <a:p>
            <a:r>
              <a:rPr lang="cs-CZ" dirty="0"/>
              <a:t>Odpad se tu vyváží každý den.</a:t>
            </a:r>
          </a:p>
          <a:p>
            <a:pPr marL="0" indent="0">
              <a:buNone/>
            </a:pPr>
            <a:endParaRPr lang="cs-CZ" dirty="0"/>
          </a:p>
        </p:txBody>
      </p:sp>
      <p:pic>
        <p:nvPicPr>
          <p:cNvPr id="4" name="Obrázek 3">
            <a:extLst>
              <a:ext uri="{FF2B5EF4-FFF2-40B4-BE49-F238E27FC236}">
                <a16:creationId xmlns:a16="http://schemas.microsoft.com/office/drawing/2014/main" id="{88FCF673-A262-22C9-301C-FDA9DD5166B2}"/>
              </a:ext>
            </a:extLst>
          </p:cNvPr>
          <p:cNvPicPr>
            <a:picLocks noChangeAspect="1"/>
          </p:cNvPicPr>
          <p:nvPr/>
        </p:nvPicPr>
        <p:blipFill>
          <a:blip r:embed="rId3"/>
          <a:stretch>
            <a:fillRect/>
          </a:stretch>
        </p:blipFill>
        <p:spPr>
          <a:xfrm>
            <a:off x="9166939" y="1094346"/>
            <a:ext cx="2957813" cy="3361113"/>
          </a:xfrm>
          <a:prstGeom prst="rect">
            <a:avLst/>
          </a:prstGeom>
        </p:spPr>
      </p:pic>
      <p:sp>
        <p:nvSpPr>
          <p:cNvPr id="5" name="TextovéPole 4">
            <a:extLst>
              <a:ext uri="{FF2B5EF4-FFF2-40B4-BE49-F238E27FC236}">
                <a16:creationId xmlns:a16="http://schemas.microsoft.com/office/drawing/2014/main" id="{90F60F82-B467-D996-E905-A2645D5804CB}"/>
              </a:ext>
            </a:extLst>
          </p:cNvPr>
          <p:cNvSpPr txBox="1"/>
          <p:nvPr/>
        </p:nvSpPr>
        <p:spPr>
          <a:xfrm>
            <a:off x="1502229" y="3957436"/>
            <a:ext cx="4816928" cy="1754326"/>
          </a:xfrm>
          <a:prstGeom prst="rect">
            <a:avLst/>
          </a:prstGeom>
          <a:noFill/>
        </p:spPr>
        <p:txBody>
          <a:bodyPr wrap="square" rtlCol="0">
            <a:spAutoFit/>
          </a:bodyPr>
          <a:lstStyle/>
          <a:p>
            <a:r>
              <a:rPr lang="cs-CZ" dirty="0"/>
              <a:t>- V pondělí - bio odpad </a:t>
            </a:r>
          </a:p>
          <a:p>
            <a:r>
              <a:rPr lang="cs-CZ" dirty="0"/>
              <a:t>- Úterý - netříděný odpad</a:t>
            </a:r>
          </a:p>
          <a:p>
            <a:r>
              <a:rPr lang="cs-CZ" dirty="0"/>
              <a:t>- Středa plasty</a:t>
            </a:r>
          </a:p>
          <a:p>
            <a:r>
              <a:rPr lang="cs-CZ" dirty="0"/>
              <a:t>- Čtvrtek bio odpad </a:t>
            </a:r>
          </a:p>
          <a:p>
            <a:r>
              <a:rPr lang="cs-CZ" dirty="0"/>
              <a:t>- Pátek Sklo a papír </a:t>
            </a:r>
          </a:p>
          <a:p>
            <a:r>
              <a:rPr lang="cs-CZ" dirty="0"/>
              <a:t>- Sobota bio odpad</a:t>
            </a:r>
          </a:p>
        </p:txBody>
      </p:sp>
    </p:spTree>
    <p:extLst>
      <p:ext uri="{BB962C8B-B14F-4D97-AF65-F5344CB8AC3E}">
        <p14:creationId xmlns:p14="http://schemas.microsoft.com/office/powerpoint/2010/main" val="234145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4477F2-B778-5DC1-B7CC-86487FC16907}"/>
              </a:ext>
            </a:extLst>
          </p:cNvPr>
          <p:cNvSpPr>
            <a:spLocks noGrp="1"/>
          </p:cNvSpPr>
          <p:nvPr>
            <p:ph type="title"/>
          </p:nvPr>
        </p:nvSpPr>
        <p:spPr/>
        <p:txBody>
          <a:bodyPr/>
          <a:lstStyle/>
          <a:p>
            <a:endParaRPr lang="cs-CZ"/>
          </a:p>
        </p:txBody>
      </p:sp>
      <p:pic>
        <p:nvPicPr>
          <p:cNvPr id="4" name="Zástupný obsah 3">
            <a:extLst>
              <a:ext uri="{FF2B5EF4-FFF2-40B4-BE49-F238E27FC236}">
                <a16:creationId xmlns:a16="http://schemas.microsoft.com/office/drawing/2014/main" id="{8E94599C-966E-5E99-0E49-DC928A8DB08B}"/>
              </a:ext>
            </a:extLst>
          </p:cNvPr>
          <p:cNvPicPr>
            <a:picLocks noGrp="1" noChangeAspect="1"/>
          </p:cNvPicPr>
          <p:nvPr>
            <p:ph idx="1"/>
          </p:nvPr>
        </p:nvPicPr>
        <p:blipFill>
          <a:blip r:embed="rId2"/>
          <a:stretch>
            <a:fillRect/>
          </a:stretch>
        </p:blipFill>
        <p:spPr>
          <a:xfrm>
            <a:off x="0" y="0"/>
            <a:ext cx="2870101" cy="3429000"/>
          </a:xfrm>
        </p:spPr>
      </p:pic>
      <p:pic>
        <p:nvPicPr>
          <p:cNvPr id="6" name="Obrázek 5">
            <a:extLst>
              <a:ext uri="{FF2B5EF4-FFF2-40B4-BE49-F238E27FC236}">
                <a16:creationId xmlns:a16="http://schemas.microsoft.com/office/drawing/2014/main" id="{1397D791-BA18-F518-3B69-4C5C0AABD7A1}"/>
              </a:ext>
            </a:extLst>
          </p:cNvPr>
          <p:cNvPicPr>
            <a:picLocks noChangeAspect="1"/>
          </p:cNvPicPr>
          <p:nvPr/>
        </p:nvPicPr>
        <p:blipFill>
          <a:blip r:embed="rId3"/>
          <a:stretch>
            <a:fillRect/>
          </a:stretch>
        </p:blipFill>
        <p:spPr>
          <a:xfrm>
            <a:off x="0" y="3429001"/>
            <a:ext cx="2870101" cy="3429000"/>
          </a:xfrm>
          <a:prstGeom prst="rect">
            <a:avLst/>
          </a:prstGeom>
        </p:spPr>
      </p:pic>
      <p:pic>
        <p:nvPicPr>
          <p:cNvPr id="7" name="Obrázek 6">
            <a:extLst>
              <a:ext uri="{FF2B5EF4-FFF2-40B4-BE49-F238E27FC236}">
                <a16:creationId xmlns:a16="http://schemas.microsoft.com/office/drawing/2014/main" id="{5438A129-C887-A743-B7A9-524A4FC82775}"/>
              </a:ext>
            </a:extLst>
          </p:cNvPr>
          <p:cNvPicPr>
            <a:picLocks noChangeAspect="1"/>
          </p:cNvPicPr>
          <p:nvPr/>
        </p:nvPicPr>
        <p:blipFill>
          <a:blip r:embed="rId4"/>
          <a:stretch>
            <a:fillRect/>
          </a:stretch>
        </p:blipFill>
        <p:spPr>
          <a:xfrm>
            <a:off x="2870101" y="0"/>
            <a:ext cx="3093912" cy="3429001"/>
          </a:xfrm>
          <a:prstGeom prst="rect">
            <a:avLst/>
          </a:prstGeom>
        </p:spPr>
      </p:pic>
      <p:pic>
        <p:nvPicPr>
          <p:cNvPr id="8" name="Obrázek 7">
            <a:extLst>
              <a:ext uri="{FF2B5EF4-FFF2-40B4-BE49-F238E27FC236}">
                <a16:creationId xmlns:a16="http://schemas.microsoft.com/office/drawing/2014/main" id="{134C9C76-A0F2-BAAA-54EB-F103BB8DE14D}"/>
              </a:ext>
            </a:extLst>
          </p:cNvPr>
          <p:cNvPicPr>
            <a:picLocks noChangeAspect="1"/>
          </p:cNvPicPr>
          <p:nvPr/>
        </p:nvPicPr>
        <p:blipFill>
          <a:blip r:embed="rId5"/>
          <a:stretch>
            <a:fillRect/>
          </a:stretch>
        </p:blipFill>
        <p:spPr>
          <a:xfrm>
            <a:off x="5964014" y="0"/>
            <a:ext cx="3304068" cy="3429000"/>
          </a:xfrm>
          <a:prstGeom prst="rect">
            <a:avLst/>
          </a:prstGeom>
        </p:spPr>
      </p:pic>
      <p:pic>
        <p:nvPicPr>
          <p:cNvPr id="10" name="Obrázek 9">
            <a:extLst>
              <a:ext uri="{FF2B5EF4-FFF2-40B4-BE49-F238E27FC236}">
                <a16:creationId xmlns:a16="http://schemas.microsoft.com/office/drawing/2014/main" id="{033E3365-0911-5375-4534-EA9DF430BACD}"/>
              </a:ext>
            </a:extLst>
          </p:cNvPr>
          <p:cNvPicPr>
            <a:picLocks noChangeAspect="1"/>
          </p:cNvPicPr>
          <p:nvPr/>
        </p:nvPicPr>
        <p:blipFill>
          <a:blip r:embed="rId6"/>
          <a:stretch>
            <a:fillRect/>
          </a:stretch>
        </p:blipFill>
        <p:spPr>
          <a:xfrm>
            <a:off x="9321899" y="1"/>
            <a:ext cx="2893821" cy="3429000"/>
          </a:xfrm>
          <a:prstGeom prst="rect">
            <a:avLst/>
          </a:prstGeom>
        </p:spPr>
      </p:pic>
      <p:pic>
        <p:nvPicPr>
          <p:cNvPr id="11" name="Obrázek 10">
            <a:extLst>
              <a:ext uri="{FF2B5EF4-FFF2-40B4-BE49-F238E27FC236}">
                <a16:creationId xmlns:a16="http://schemas.microsoft.com/office/drawing/2014/main" id="{A6C0652C-2A1C-6719-3EE5-132383CFCB8F}"/>
              </a:ext>
            </a:extLst>
          </p:cNvPr>
          <p:cNvPicPr>
            <a:picLocks noChangeAspect="1"/>
          </p:cNvPicPr>
          <p:nvPr/>
        </p:nvPicPr>
        <p:blipFill>
          <a:blip r:embed="rId7"/>
          <a:stretch>
            <a:fillRect/>
          </a:stretch>
        </p:blipFill>
        <p:spPr>
          <a:xfrm>
            <a:off x="2771269" y="3451659"/>
            <a:ext cx="3192744" cy="3429000"/>
          </a:xfrm>
          <a:prstGeom prst="rect">
            <a:avLst/>
          </a:prstGeom>
        </p:spPr>
      </p:pic>
      <p:pic>
        <p:nvPicPr>
          <p:cNvPr id="12" name="Obrázek 11">
            <a:extLst>
              <a:ext uri="{FF2B5EF4-FFF2-40B4-BE49-F238E27FC236}">
                <a16:creationId xmlns:a16="http://schemas.microsoft.com/office/drawing/2014/main" id="{952F4C37-1277-C651-937F-E34EEC1B2015}"/>
              </a:ext>
            </a:extLst>
          </p:cNvPr>
          <p:cNvPicPr>
            <a:picLocks noChangeAspect="1"/>
          </p:cNvPicPr>
          <p:nvPr/>
        </p:nvPicPr>
        <p:blipFill>
          <a:blip r:embed="rId8"/>
          <a:stretch>
            <a:fillRect/>
          </a:stretch>
        </p:blipFill>
        <p:spPr>
          <a:xfrm>
            <a:off x="6017830" y="3451659"/>
            <a:ext cx="3304068" cy="3406340"/>
          </a:xfrm>
          <a:prstGeom prst="rect">
            <a:avLst/>
          </a:prstGeom>
        </p:spPr>
      </p:pic>
      <p:pic>
        <p:nvPicPr>
          <p:cNvPr id="13" name="Obrázek 12">
            <a:extLst>
              <a:ext uri="{FF2B5EF4-FFF2-40B4-BE49-F238E27FC236}">
                <a16:creationId xmlns:a16="http://schemas.microsoft.com/office/drawing/2014/main" id="{62E86F71-E09A-1C9F-ED4D-2EC088C471F4}"/>
              </a:ext>
            </a:extLst>
          </p:cNvPr>
          <p:cNvPicPr>
            <a:picLocks noChangeAspect="1"/>
          </p:cNvPicPr>
          <p:nvPr/>
        </p:nvPicPr>
        <p:blipFill>
          <a:blip r:embed="rId9"/>
          <a:stretch>
            <a:fillRect/>
          </a:stretch>
        </p:blipFill>
        <p:spPr>
          <a:xfrm>
            <a:off x="9321898" y="3451659"/>
            <a:ext cx="3033717" cy="3406340"/>
          </a:xfrm>
          <a:prstGeom prst="rect">
            <a:avLst/>
          </a:prstGeom>
        </p:spPr>
      </p:pic>
    </p:spTree>
    <p:extLst>
      <p:ext uri="{BB962C8B-B14F-4D97-AF65-F5344CB8AC3E}">
        <p14:creationId xmlns:p14="http://schemas.microsoft.com/office/powerpoint/2010/main" val="1591668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24. června 2024">
            <a:hlinkClick r:id="" action="ppaction://media"/>
            <a:extLst>
              <a:ext uri="{FF2B5EF4-FFF2-40B4-BE49-F238E27FC236}">
                <a16:creationId xmlns:a16="http://schemas.microsoft.com/office/drawing/2014/main" id="{24938009-8C19-8E64-1C18-90B796D7F04D}"/>
              </a:ext>
            </a:extLst>
          </p:cNvPr>
          <p:cNvPicPr>
            <a:picLocks noGrp="1" noRot="1" noChangeAspect="1"/>
          </p:cNvPicPr>
          <p:nvPr>
            <p:ph idx="1"/>
            <a:videoFile r:link="rId1"/>
          </p:nvPr>
        </p:nvPicPr>
        <p:blipFill>
          <a:blip r:embed="rId3"/>
          <a:stretch>
            <a:fillRect/>
          </a:stretch>
        </p:blipFill>
        <p:spPr>
          <a:xfrm>
            <a:off x="4044754" y="313517"/>
            <a:ext cx="3480480" cy="6187847"/>
          </a:xfrm>
        </p:spPr>
      </p:pic>
    </p:spTree>
    <p:extLst>
      <p:ext uri="{BB962C8B-B14F-4D97-AF65-F5344CB8AC3E}">
        <p14:creationId xmlns:p14="http://schemas.microsoft.com/office/powerpoint/2010/main" val="4039343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40</TotalTime>
  <Words>494</Words>
  <Application>Microsoft Office PowerPoint</Application>
  <PresentationFormat>Širokoúhlá obrazovka</PresentationFormat>
  <Paragraphs>30</Paragraphs>
  <Slides>8</Slides>
  <Notes>1</Notes>
  <HiddenSlides>0</HiddenSlides>
  <MMClips>1</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8</vt:i4>
      </vt:variant>
    </vt:vector>
  </HeadingPairs>
  <TitlesOfParts>
    <vt:vector size="15" baseType="lpstr">
      <vt:lpstr>Aptos</vt:lpstr>
      <vt:lpstr>Arial</vt:lpstr>
      <vt:lpstr>Calibri</vt:lpstr>
      <vt:lpstr>Century Gothic</vt:lpstr>
      <vt:lpstr>Constantia</vt:lpstr>
      <vt:lpstr>Wingdings 3</vt:lpstr>
      <vt:lpstr>Ion</vt:lpstr>
      <vt:lpstr>Prezentace aplikace PowerPoint</vt:lpstr>
      <vt:lpstr>Kadeřnictví u Massimiliana Cimina</vt:lpstr>
      <vt:lpstr>Diagnóza vlasů </vt:lpstr>
      <vt:lpstr>Mytí vlasů </vt:lpstr>
      <vt:lpstr>Konečná úprava </vt:lpstr>
      <vt:lpstr>Ekologie v Parghelii</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Anetta Balcarová</dc:creator>
  <cp:lastModifiedBy>simonova hana</cp:lastModifiedBy>
  <cp:revision>4</cp:revision>
  <dcterms:created xsi:type="dcterms:W3CDTF">2024-06-23T16:47:38Z</dcterms:created>
  <dcterms:modified xsi:type="dcterms:W3CDTF">2026-01-26T17:20:24Z</dcterms:modified>
</cp:coreProperties>
</file>