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67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4840a350e22dc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4840a350e22dc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4840a350e22dc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4840a350e22dc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7a6fcf9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7a6fcf9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7a6fcf99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7a6fcf99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7a6fcf99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7a6fcf99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7a6fcf99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7a6fcf99e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7a6fcf99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7a6fcf99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248c29974c102b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248c29974c102b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0211466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8046096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101825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0951708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0225687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0270329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1570881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9331717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4110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418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59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158117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809045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8900070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99951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2407817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9984242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1498459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8402345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612157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640248"/>
            <a:ext cx="5143500" cy="904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33" y="703678"/>
            <a:ext cx="1964612" cy="7717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158764" y="1893229"/>
            <a:ext cx="4834565" cy="5366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575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1575" b="1" dirty="0">
                <a:solidFill>
                  <a:srgbClr val="000000"/>
                </a:solidFill>
                <a:latin typeface="Calibri"/>
              </a:rPr>
              <a:t>SHORT-01</a:t>
            </a:r>
            <a: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1575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384165" y="2482382"/>
            <a:ext cx="1794505" cy="88293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670" y="3768914"/>
            <a:ext cx="2675705" cy="8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Panský střih nůžkami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Příchod zákazníka 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endParaRPr lang="cs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285750" indent="-285750"/>
            <a:endParaRPr lang="cs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285750" indent="-285750"/>
            <a:endParaRPr lang="cs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285750" indent="-285750"/>
            <a:endParaRPr lang="cs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285750" indent="-285750"/>
            <a:r>
              <a:rPr lang="c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když přijde zákazník, posadíme ho do křesla</a:t>
            </a:r>
            <a:endParaRPr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285750" indent="-285750">
              <a:spcBef>
                <a:spcPts val="1200"/>
              </a:spcBef>
            </a:pPr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zkonzultujeme se zákazníkem jak chce, aby střih vypadal, případně poradíme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c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umyjeme vlasy, dáme ručník a plášť</a:t>
            </a:r>
            <a:endParaRPr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Postup stříhání (z vrchu)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6119081" cy="34164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endParaRPr lang="cs" dirty="0"/>
          </a:p>
          <a:p>
            <a:pPr marL="285750" indent="-285750"/>
            <a:endParaRPr lang="cs" dirty="0"/>
          </a:p>
          <a:p>
            <a:pPr marL="285750" indent="-285750"/>
            <a:r>
              <a:rPr lang="cs" dirty="0"/>
              <a:t>jako první začínáme na vrchu hlavy 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hřebenem si oddělíme pramen vlasů 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vyčesáme ho nahoru </a:t>
            </a:r>
            <a:r>
              <a:rPr lang="cs" sz="1200" dirty="0"/>
              <a:t>A</a:t>
            </a:r>
            <a:r>
              <a:rPr lang="cs" dirty="0"/>
              <a:t> ustřihneme na požadovanou délku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dále si oddělíme další pramen 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sčešeme je dohromady nahoru a ustřihneme je na stejnou délku </a:t>
            </a:r>
            <a:endParaRPr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cs" dirty="0"/>
              <a:t>takto pokračujeme a</a:t>
            </a:r>
            <a:r>
              <a:rPr lang="cs" sz="1200" dirty="0"/>
              <a:t>Ž</a:t>
            </a:r>
            <a:r>
              <a:rPr lang="cs" dirty="0"/>
              <a:t> k vlasovému víru</a:t>
            </a:r>
            <a:endParaRPr dirty="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rcRect t="225" b="-1"/>
          <a:stretch>
            <a:fillRect/>
          </a:stretch>
        </p:blipFill>
        <p:spPr>
          <a:xfrm>
            <a:off x="6540708" y="1152476"/>
            <a:ext cx="229159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cs-CZ" dirty="0"/>
              <a:t>P</a:t>
            </a:r>
            <a:r>
              <a:rPr lang="cs" dirty="0"/>
              <a:t>ostup stříhání (na straně)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19211" cy="3404535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endParaRPr lang="cs" dirty="0"/>
          </a:p>
          <a:p>
            <a:pPr marL="285750" indent="-285750"/>
            <a:endParaRPr lang="cs" dirty="0"/>
          </a:p>
          <a:p>
            <a:pPr marL="285750" indent="-285750"/>
            <a:endParaRPr lang="cs" dirty="0"/>
          </a:p>
          <a:p>
            <a:pPr marL="285750" indent="-285750"/>
            <a:endParaRPr lang="cs" dirty="0"/>
          </a:p>
          <a:p>
            <a:pPr marL="285750" indent="-285750"/>
            <a:r>
              <a:rPr lang="cs" dirty="0"/>
              <a:t>posuneme se lehce na stranu a oddělíme další pramen vlasů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dohromady s ustřiženými vlasy je sčešeme (tentokrát do strany) a ustřihneme je na požadovanou délku, aby do sebe zapadaly</a:t>
            </a:r>
            <a:endParaRPr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cs" dirty="0"/>
              <a:t>takto budeme pokračovat po celém obvodu hlavy až dolu</a:t>
            </a:r>
            <a:endParaRPr dirty="0"/>
          </a:p>
        </p:txBody>
      </p:sp>
      <p:pic>
        <p:nvPicPr>
          <p:cNvPr id="2" name="Google Shape;88;p18">
            <a:extLst>
              <a:ext uri="{FF2B5EF4-FFF2-40B4-BE49-F238E27FC236}">
                <a16:creationId xmlns:a16="http://schemas.microsoft.com/office/drawing/2014/main" id="{50D8B884-D92D-7F1C-F356-4EEF51C61C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32731" t="13487" b="18131"/>
          <a:stretch>
            <a:fillRect/>
          </a:stretch>
        </p:blipFill>
        <p:spPr>
          <a:xfrm>
            <a:off x="6357449" y="1152474"/>
            <a:ext cx="2474851" cy="340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cs-CZ" dirty="0"/>
              <a:t>P</a:t>
            </a:r>
            <a:r>
              <a:rPr lang="cs" dirty="0"/>
              <a:t>ostup stříhání (u krku)</a:t>
            </a:r>
            <a:endParaRPr dirty="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34267" cy="34164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endParaRPr lang="cs" dirty="0"/>
          </a:p>
          <a:p>
            <a:pPr marL="285750" indent="-285750"/>
            <a:endParaRPr lang="cs" dirty="0"/>
          </a:p>
          <a:p>
            <a:pPr marL="285750" indent="-285750"/>
            <a:endParaRPr lang="cs" dirty="0"/>
          </a:p>
          <a:p>
            <a:pPr marL="285750" indent="-285750"/>
            <a:endParaRPr lang="cs" dirty="0"/>
          </a:p>
          <a:p>
            <a:pPr marL="285750" indent="-285750"/>
            <a:endParaRPr lang="cs" dirty="0"/>
          </a:p>
          <a:p>
            <a:pPr marL="285750" indent="-285750"/>
            <a:r>
              <a:rPr lang="cs" dirty="0"/>
              <a:t>u krku vlasy podebereme hřebenem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plynulým pohybem nahoru vlasy stříháme, aby do sebe lépe zapadly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rcRect t="17971" b="9327"/>
          <a:stretch>
            <a:fillRect/>
          </a:stretch>
        </p:blipFill>
        <p:spPr>
          <a:xfrm>
            <a:off x="6285875" y="1152476"/>
            <a:ext cx="25464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219857" y="457200"/>
            <a:ext cx="4173550" cy="14287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lang="cs-CZ" sz="2000" dirty="0"/>
              <a:t>postup</a:t>
            </a:r>
            <a:r>
              <a:rPr lang="en-US" sz="2000" dirty="0"/>
              <a:t> </a:t>
            </a:r>
            <a:r>
              <a:rPr lang="cs-CZ" sz="2000" dirty="0"/>
              <a:t>stříhání</a:t>
            </a:r>
            <a:r>
              <a:rPr lang="en-US" sz="2000" dirty="0"/>
              <a:t> (</a:t>
            </a:r>
            <a:r>
              <a:rPr lang="cs-CZ" sz="2000" dirty="0"/>
              <a:t>kolem uší</a:t>
            </a:r>
            <a:r>
              <a:rPr lang="en-US" sz="2000" dirty="0"/>
              <a:t>)</a:t>
            </a: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219857" y="2000249"/>
            <a:ext cx="4173549" cy="3143251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171450" indent="-1714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cs-CZ" sz="1200" dirty="0"/>
              <a:t>Kolem uší si vlasy také podebereme hřebenem </a:t>
            </a:r>
          </a:p>
          <a:p>
            <a:pPr marL="171450" indent="-1714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cs-CZ" sz="1200" dirty="0"/>
              <a:t>Vlasy stříháme stejným způsobem jako u krku</a:t>
            </a:r>
            <a:endParaRPr lang="en-US" sz="1200" dirty="0"/>
          </a:p>
          <a:p>
            <a:pPr marL="171450" indent="-1714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cs-CZ" sz="1200" dirty="0"/>
              <a:t>Poté si je sčešeme na kůži </a:t>
            </a:r>
            <a:r>
              <a:rPr lang="en-US" sz="1200" dirty="0"/>
              <a:t>a </a:t>
            </a:r>
            <a:r>
              <a:rPr lang="cs-CZ" sz="1200" dirty="0"/>
              <a:t>nůžkami nebo strojkem</a:t>
            </a:r>
            <a:r>
              <a:rPr lang="en-US" sz="1200" dirty="0"/>
              <a:t> je </a:t>
            </a:r>
            <a:r>
              <a:rPr lang="cs-CZ" sz="1200" dirty="0"/>
              <a:t>kolem uší zarovnáme</a:t>
            </a:r>
            <a:endParaRPr lang="en-US" sz="12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182811E-FB7E-4C44-8776-8FBD8D9AA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795" y="120651"/>
            <a:ext cx="1384555" cy="2084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4658732-4596-4018-974F-676F1F66D1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50" y="3053557"/>
            <a:ext cx="1423591" cy="19833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110;p21">
            <a:extLst>
              <a:ext uri="{FF2B5EF4-FFF2-40B4-BE49-F238E27FC236}">
                <a16:creationId xmlns:a16="http://schemas.microsoft.com/office/drawing/2014/main" id="{AFF39367-B7BB-9303-2DC7-8371F8B2A041}"/>
              </a:ext>
            </a:extLst>
          </p:cNvPr>
          <p:cNvPicPr preferRelativeResize="0"/>
          <p:nvPr/>
        </p:nvPicPr>
        <p:blipFill>
          <a:blip r:embed="rId4"/>
          <a:srcRect t="13204" r="1" b="32081"/>
          <a:stretch>
            <a:fillRect/>
          </a:stretch>
        </p:blipFill>
        <p:spPr>
          <a:xfrm>
            <a:off x="6235841" y="2325442"/>
            <a:ext cx="2787510" cy="2711498"/>
          </a:xfrm>
          <a:prstGeom prst="rect">
            <a:avLst/>
          </a:prstGeom>
          <a:noFill/>
        </p:spPr>
      </p:pic>
      <p:pic>
        <p:nvPicPr>
          <p:cNvPr id="3" name="Google Shape;109;p21">
            <a:extLst>
              <a:ext uri="{FF2B5EF4-FFF2-40B4-BE49-F238E27FC236}">
                <a16:creationId xmlns:a16="http://schemas.microsoft.com/office/drawing/2014/main" id="{88B9E4E8-E14B-C72B-B417-E4F07E2A3412}"/>
              </a:ext>
            </a:extLst>
          </p:cNvPr>
          <p:cNvPicPr preferRelativeResize="0"/>
          <p:nvPr/>
        </p:nvPicPr>
        <p:blipFill>
          <a:blip r:embed="rId5"/>
          <a:srcRect t="17930" r="2" b="26113"/>
          <a:stretch>
            <a:fillRect/>
          </a:stretch>
        </p:blipFill>
        <p:spPr>
          <a:xfrm>
            <a:off x="4692650" y="120650"/>
            <a:ext cx="2825496" cy="2810854"/>
          </a:xfrm>
          <a:custGeom>
            <a:avLst/>
            <a:gdLst/>
            <a:ahLst/>
            <a:cxnLst/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</a:t>
            </a:r>
            <a:r>
              <a:rPr lang="cs" dirty="0"/>
              <a:t>ostup stříhání (poslední úpravy)</a:t>
            </a:r>
            <a:endParaRPr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59252" cy="34164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endParaRPr lang="cs" dirty="0"/>
          </a:p>
          <a:p>
            <a:pPr marL="285750" indent="-285750">
              <a:spcAft>
                <a:spcPts val="1200"/>
              </a:spcAft>
            </a:pPr>
            <a:endParaRPr lang="cs" dirty="0"/>
          </a:p>
          <a:p>
            <a:pPr marL="285750" indent="-285750">
              <a:spcAft>
                <a:spcPts val="1200"/>
              </a:spcAft>
            </a:pPr>
            <a:endParaRPr lang="cs" dirty="0"/>
          </a:p>
          <a:p>
            <a:pPr marL="285750" indent="-285750">
              <a:spcAft>
                <a:spcPts val="1200"/>
              </a:spcAft>
            </a:pPr>
            <a:endParaRPr lang="cs" dirty="0"/>
          </a:p>
          <a:p>
            <a:pPr marL="285750" indent="-285750">
              <a:spcAft>
                <a:spcPts val="1200"/>
              </a:spcAft>
            </a:pPr>
            <a:r>
              <a:rPr lang="cs" dirty="0"/>
              <a:t>na krku uděláme rovný zástřih pro dokonalý střih </a:t>
            </a:r>
            <a:endParaRPr dirty="0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44" y="1152475"/>
            <a:ext cx="235345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</a:t>
            </a:r>
            <a:r>
              <a:rPr lang="cs" dirty="0"/>
              <a:t>orovnání mužské klientely (Itálie </a:t>
            </a:r>
            <a:r>
              <a:rPr lang="cs" sz="1100" dirty="0"/>
              <a:t>x</a:t>
            </a:r>
            <a:r>
              <a:rPr lang="cs" dirty="0"/>
              <a:t> česko)</a:t>
            </a:r>
            <a:endParaRPr dirty="0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cs" dirty="0"/>
              <a:t>V česku jsou pánské střihy spíše tradiční a jednoduché.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V itálii jsou střihy více stylizované a módní.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" dirty="0"/>
              <a:t>      Zároveň Tu muži pečují o své vlasy více a chodí upravení. 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Navštěvují kadeřnictví pravidelně po 4 až 6 týdnech, aby si zachovali svůj účes upravený. 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Je to pro ně také o pocitu čistoty a sebejistoty.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V itálii muži chodí většinou do barber shopu než do klasického kadeřnictví.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cs" dirty="0"/>
              <a:t>V česku muži chodí do jak klasického kadeřnictví, tak i do barberu shopu.</a:t>
            </a:r>
            <a:endParaRPr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cs" dirty="0"/>
              <a:t>V itálii jsou velmi populární texturované střihy pro muže. </a:t>
            </a: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48</TotalTime>
  <Words>310</Words>
  <Application>Microsoft Office PowerPoint</Application>
  <PresentationFormat>Předvádění na obrazovce (16:9)</PresentationFormat>
  <Paragraphs>56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Constantia</vt:lpstr>
      <vt:lpstr>Síť</vt:lpstr>
      <vt:lpstr>Prezentace aplikace PowerPoint</vt:lpstr>
      <vt:lpstr>Panský střih nůžkami </vt:lpstr>
      <vt:lpstr>Příchod zákazníka </vt:lpstr>
      <vt:lpstr>Postup stříhání (z vrchu)</vt:lpstr>
      <vt:lpstr>Postup stříhání (na straně) </vt:lpstr>
      <vt:lpstr>Postup stříhání (u krku)</vt:lpstr>
      <vt:lpstr>postup stříhání (kolem uší)</vt:lpstr>
      <vt:lpstr>Postup stříhání (poslední úpravy)</vt:lpstr>
      <vt:lpstr>Porovnání mužské klientely (Itálie x česko)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simonova hana</dc:creator>
  <cp:lastModifiedBy>simonova hana</cp:lastModifiedBy>
  <cp:revision>5</cp:revision>
  <dcterms:modified xsi:type="dcterms:W3CDTF">2026-01-26T17:21:31Z</dcterms:modified>
</cp:coreProperties>
</file>