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56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30642-686F-4401-AA5C-50E6E6C0B6D7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82935-73F4-4816-8290-A53EC82D03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8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82935-73F4-4816-8290-A53EC82D030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52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C77369-D284-F55C-7761-37BB6B33A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56A8CB-637B-986E-D6D1-7709C26D8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631A79-2F5E-A5E5-E414-A59A3CC49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CE4A0C-3A43-CAA5-6D36-0C00F238F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9742C6-A0D0-69E1-F3ED-968E2580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84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04F0C-0C1A-2C37-EA98-FEB6C110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3932321-ABB2-EDAA-21F5-2FDA41916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58BFBF-E480-0160-4C40-D44096F3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3552EF-8E8B-2A81-A00D-E24A572F3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F3772E-FC84-A406-CC9E-7F4580F6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2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440A42B-48F2-7257-5F9F-DDC5DBC6F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3579D63-B8B8-CF32-78E5-4312A142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14238C-E7DE-BA00-0A69-4A67C453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BBE1B7-4A85-A3E9-1289-928EC52D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F84CC8-E24A-C98B-5321-586D6781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85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C3967-732F-A04D-1695-FAE4A05FC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0E3C6A-2A31-8832-E22F-294917707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B339E5-7CB3-E7C8-D92B-F8E47A97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9AF3E5-F328-BB89-78F1-DB9ED0BC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1D91FA-37A7-9894-08B6-87E5ED12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13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59C2C9-F65B-DA90-8F43-8344BA4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AE6E0D-9A7B-880F-20CA-C5E90C02C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03E715-39F4-AA32-7646-DE03AB4E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1304B7-059E-959C-1758-27BD89C4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0C4F5B-5AC4-A814-B8F5-3C3F3D78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91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9CF431-6DE0-B2E4-CF32-6C11F118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4CE2A1-A9E8-E7E8-8E83-D0EC62D24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0272E9-AF6E-5BBF-B576-3B523FACB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6EF6DE-C77B-BB6D-C17D-6E685FF69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A10481-A3AB-CD7C-8E50-691F5FD12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85C583-D277-C2BD-D13C-58668042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59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95BFC-1DCE-2F98-908E-F5163AEE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B8DC84-A2E7-0B02-3A4E-E22686EB9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5458AB-C7CB-CDF9-8DBF-B49F29105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45B2F92-DBD9-EDCD-6F7B-05C82D9B5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0691CE1-288E-F0C5-3ACF-5DFE47344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B3125AF-C32B-E631-B670-4A8807BD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51FC4E4-9571-995C-EB88-CEB0F5B9F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D3BE251-3873-7F0E-FA31-B77F7960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34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679778-CFBC-934E-3B78-1498DBDD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ADE60C-9A88-7DB5-BAEF-C1E1E37DD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3682C3-497D-2D2C-F5F1-51A8AF0D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64FB5B-8247-4550-82F5-55E3F4BD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48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921C5C-0400-FF51-D8B6-42F0F91D1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4BF6E42-212C-E594-AC3E-0A32BFF3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40EF2F-8F23-D3B8-C257-7E5C68B2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4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B93CE-F132-BFA6-AD03-EB991216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E349B4-761C-A29A-C8D7-16D74132E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264591C-2867-C0E4-1144-B1BEFC7E8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CD5D66-2407-5338-2CFA-B63141D7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59CF3E-CFFF-884F-468B-F5830A83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58993B-9CFB-C3CE-664E-3B0E2B73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37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C54516-05B0-D51D-0347-F9D444C22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B673F56-011D-A983-A2A8-07FF11BA0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CBC528-C4A4-58FA-BC67-4CDB1B63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48105E-4400-5A35-2375-98EA83F9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AFBB82-7CF0-3E2D-A63A-B545A81A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3A4C967-FC8F-1812-0C66-6421E0A4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54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AEAF6-85D9-3D65-802D-2B64C73E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AF6617-EAE8-8422-24E1-5D8CF2575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EB85FB-3FD8-ADDF-99DE-A4B1824E9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6B069D-BF54-9440-BE74-8E26B4B8433D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721674-169A-0FAA-FF85-8E842E350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902FA4-CD45-373A-C80A-C559F3280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8F7459-3334-4745-98FE-3C565E1D9E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26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7" descr="Obsah obrázku Vínově červená, Obdélník, červená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53664"/>
            <a:ext cx="6858000" cy="120580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Obrázek 6" descr="Obsah obrázku snímek obrazovky, Písmo, Elektricky modrá, Grafika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111" y="938238"/>
            <a:ext cx="2619482" cy="102899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5" name="TextovéPole 10"/>
          <p:cNvSpPr txBox="1"/>
          <p:nvPr/>
        </p:nvSpPr>
        <p:spPr>
          <a:xfrm>
            <a:off x="2878352" y="2524307"/>
            <a:ext cx="6446087" cy="71558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100" b="1" dirty="0">
                <a:solidFill>
                  <a:srgbClr val="000000"/>
                </a:solidFill>
                <a:latin typeface="Calibri"/>
              </a:rPr>
              <a:t>ID mobility: </a:t>
            </a:r>
            <a:r>
              <a:rPr lang="cs-CZ" sz="2100" b="1" dirty="0" smtClean="0">
                <a:solidFill>
                  <a:srgbClr val="000000"/>
                </a:solidFill>
                <a:latin typeface="Calibri"/>
              </a:rPr>
              <a:t>SHORT-02</a:t>
            </a:r>
            <a:r>
              <a:rPr lang="cs-CZ" sz="2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/>
            </a:r>
            <a:br>
              <a:rPr lang="cs-CZ" sz="21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r>
              <a:rPr lang="cs-CZ" sz="2100" b="1" dirty="0">
                <a:solidFill>
                  <a:srgbClr val="000000"/>
                </a:solidFill>
                <a:latin typeface="Calibri"/>
              </a:rPr>
              <a:t>Číslo projektu: 2024-1-CZ01-KA122-VET-000230261</a:t>
            </a:r>
          </a:p>
        </p:txBody>
      </p:sp>
      <p:sp>
        <p:nvSpPr>
          <p:cNvPr id="7" name="TextovéPole 13"/>
          <p:cNvSpPr txBox="1"/>
          <p:nvPr/>
        </p:nvSpPr>
        <p:spPr>
          <a:xfrm>
            <a:off x="4512220" y="3309844"/>
            <a:ext cx="2392673" cy="117724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68580" tIns="34290" rIns="68580" bIns="3429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dirty="0">
              <a:solidFill>
                <a:srgbClr val="000000"/>
              </a:solidFill>
              <a:latin typeface="Constant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dirty="0">
                <a:solidFill>
                  <a:srgbClr val="000000"/>
                </a:solidFill>
                <a:latin typeface="Constantia"/>
              </a:rPr>
              <a:t>Italská krása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dirty="0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244" y="5055577"/>
            <a:ext cx="2954272" cy="9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B489A0-11CB-CC5A-1C6F-E350CE64C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9" r="7477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19C1D91-527C-E13B-E36A-B3381937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915560"/>
            <a:ext cx="6831188" cy="1322887"/>
          </a:xfrm>
        </p:spPr>
        <p:txBody>
          <a:bodyPr>
            <a:normAutofit fontScale="90000"/>
          </a:bodyPr>
          <a:lstStyle/>
          <a:p>
            <a:r>
              <a:rPr lang="cs-CZ" dirty="0"/>
              <a:t>Historie kadeřnictví v Itálii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47E21E-07BB-33B7-73C9-41B3E9A11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520" y="1950594"/>
            <a:ext cx="6516216" cy="390858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200" b="1" i="0" dirty="0">
                <a:effectLst/>
                <a:latin typeface="UICTFontTextStyleBody"/>
              </a:rPr>
              <a:t>20. století a moderní doba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800" b="1" dirty="0">
              <a:effectLst/>
              <a:latin typeface=".AppleSystemUIFont"/>
            </a:endParaRPr>
          </a:p>
          <a:p>
            <a:pPr>
              <a:lnSpc>
                <a:spcPct val="100000"/>
              </a:lnSpc>
            </a:pPr>
            <a:r>
              <a:rPr lang="cs-CZ" sz="1800" b="0" i="0" dirty="0">
                <a:effectLst/>
                <a:latin typeface="UICTFontTextStyleBody"/>
              </a:rPr>
              <a:t>S nástupem modernismu a průmyslové revoluce došlo ke změnám i v kadeřnictví. V Itálii 20. století sehráli významnou roli kadeřníci jako </a:t>
            </a:r>
            <a:r>
              <a:rPr lang="cs-CZ" sz="1800" b="0" i="0" dirty="0" err="1">
                <a:effectLst/>
                <a:latin typeface="UICTFontTextStyleBody"/>
              </a:rPr>
              <a:t>Vidal</a:t>
            </a:r>
            <a:r>
              <a:rPr lang="cs-CZ" sz="1800" b="0" i="0" dirty="0">
                <a:effectLst/>
                <a:latin typeface="UICTFontTextStyleBody"/>
              </a:rPr>
              <a:t> </a:t>
            </a:r>
            <a:r>
              <a:rPr lang="cs-CZ" sz="1800" b="0" i="0" dirty="0" err="1">
                <a:effectLst/>
                <a:latin typeface="UICTFontTextStyleBody"/>
              </a:rPr>
              <a:t>Sassoon</a:t>
            </a:r>
            <a:r>
              <a:rPr lang="cs-CZ" sz="1800" b="0" i="0" dirty="0">
                <a:effectLst/>
                <a:latin typeface="UICTFontTextStyleBody"/>
              </a:rPr>
              <a:t>, který představil moderní techniky stříhání, a Aldo </a:t>
            </a:r>
            <a:r>
              <a:rPr lang="cs-CZ" sz="1800" b="0" i="0" dirty="0" err="1">
                <a:effectLst/>
                <a:latin typeface="UICTFontTextStyleBody"/>
              </a:rPr>
              <a:t>Coppola</a:t>
            </a:r>
            <a:r>
              <a:rPr lang="cs-CZ" sz="1800" b="0" i="0" dirty="0">
                <a:effectLst/>
                <a:latin typeface="UICTFontTextStyleBody"/>
              </a:rPr>
              <a:t>, který se stal ikonou italské kadeřnické scény. Po druhé světové válce se Itálie stala centrem módního světa, zejména díky Milánu, a kadeřnictví bylo nedílnou součástí tohoto vzestupu.</a:t>
            </a:r>
            <a:r>
              <a:rPr lang="cs-CZ" sz="1800" dirty="0">
                <a:effectLst/>
                <a:latin typeface=".AppleSystemUIFont"/>
              </a:rPr>
              <a:t/>
            </a:r>
            <a:br>
              <a:rPr lang="cs-CZ" sz="1800" dirty="0">
                <a:effectLst/>
                <a:latin typeface=".AppleSystemUIFont"/>
              </a:rPr>
            </a:br>
            <a:endParaRPr lang="cs-CZ" sz="1800" dirty="0">
              <a:effectLst/>
              <a:latin typeface=".AppleSystemUIFont"/>
            </a:endParaRPr>
          </a:p>
          <a:p>
            <a:pPr>
              <a:lnSpc>
                <a:spcPct val="100000"/>
              </a:lnSpc>
            </a:pPr>
            <a:r>
              <a:rPr lang="cs-CZ" sz="1800" b="0" i="0" dirty="0">
                <a:effectLst/>
                <a:latin typeface="UICTFontTextStyleBody"/>
              </a:rPr>
              <a:t>Kadeřníci v Itálii si osvojili nové technologie a trendy, ale stále zachovávali důraz na estetiku a eleganci, která je pro italský styl charakteristická. Dnes se italské kadeřnictví vyznačuje precizností, kreativitou a důrazem na individualitu.</a:t>
            </a:r>
            <a:endParaRPr lang="cs-CZ" sz="1800" dirty="0">
              <a:effectLst/>
              <a:latin typeface=".AppleSystemUIFont"/>
            </a:endParaRPr>
          </a:p>
        </p:txBody>
      </p:sp>
    </p:spTree>
    <p:extLst>
      <p:ext uri="{BB962C8B-B14F-4D97-AF65-F5344CB8AC3E}">
        <p14:creationId xmlns:p14="http://schemas.microsoft.com/office/powerpoint/2010/main" val="168152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5BA2DF-8DA7-AC08-54CA-FD4BB153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Ekologie v Italském kadeřnictví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F6FC536-AD25-2FF8-9098-4268ABC80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cs-CZ" sz="2000" b="0" i="0" dirty="0">
                <a:effectLst/>
                <a:latin typeface="UICTFontTextStyleBody"/>
              </a:rPr>
              <a:t>Ekologie v italském kadeřnictví se zaměřuje na udržitelné a ekologicky šetrné postupy při péči o vlasy a provozu salonů. Tento přístup reaguje na rostoucí globální povědomí o dopadu průmyslu krásy na životní prostředí. V italských kadeřnictvích se prosazují různé ekologické praktiky, například:</a:t>
            </a:r>
            <a:r>
              <a:rPr lang="cs-CZ" sz="2000" dirty="0">
                <a:effectLst/>
                <a:latin typeface=".AppleSystemUIFont"/>
              </a:rPr>
              <a:t/>
            </a:r>
            <a:br>
              <a:rPr lang="cs-CZ" sz="2000" dirty="0">
                <a:effectLst/>
                <a:latin typeface=".AppleSystemUIFont"/>
              </a:rPr>
            </a:br>
            <a:endParaRPr lang="cs-CZ" sz="2000" dirty="0">
              <a:effectLst/>
              <a:latin typeface=".AppleSystemUIFont"/>
            </a:endParaRPr>
          </a:p>
          <a:p>
            <a:pPr marL="457200" lvl="1" indent="0">
              <a:buNone/>
            </a:pPr>
            <a:r>
              <a:rPr lang="cs-CZ" sz="1800" b="1" i="0" dirty="0">
                <a:effectLst/>
                <a:latin typeface="UICTFontTextStyleBody"/>
              </a:rPr>
              <a:t>1. Použití přírodních produktů: </a:t>
            </a:r>
            <a:r>
              <a:rPr lang="cs-CZ" sz="1800" b="0" i="0" dirty="0">
                <a:effectLst/>
                <a:latin typeface="UICTFontTextStyleBody"/>
              </a:rPr>
              <a:t>Preferují se šampony, kondicionéry a barvy na vlasy vyrobené z organických a přírodních ingrediencí, které neobsahují škodlivé chemikálie jako parabeny, sulfáty nebo amoniak. Mnoho italských značek vyrábí produkty založené na bylinných a ekologických složkách.</a:t>
            </a:r>
            <a:r>
              <a:rPr lang="cs-CZ" sz="1800" dirty="0">
                <a:effectLst/>
                <a:latin typeface=".AppleSystemUIFont"/>
              </a:rPr>
              <a:t/>
            </a:r>
            <a:br>
              <a:rPr lang="cs-CZ" sz="1800" dirty="0">
                <a:effectLst/>
                <a:latin typeface=".AppleSystemUIFont"/>
              </a:rPr>
            </a:br>
            <a:endParaRPr lang="cs-CZ" sz="1800" dirty="0">
              <a:effectLst/>
              <a:latin typeface=".AppleSystemUIFont"/>
            </a:endParaRPr>
          </a:p>
          <a:p>
            <a:pPr marL="457200" lvl="1" indent="0">
              <a:buNone/>
            </a:pPr>
            <a:r>
              <a:rPr lang="cs-CZ" sz="1800" b="1" i="0" dirty="0">
                <a:effectLst/>
                <a:latin typeface="UICTFontTextStyleBody"/>
              </a:rPr>
              <a:t>2. Snižování odpadu: </a:t>
            </a:r>
            <a:r>
              <a:rPr lang="cs-CZ" sz="1800" b="0" i="0" dirty="0">
                <a:effectLst/>
                <a:latin typeface="UICTFontTextStyleBody"/>
              </a:rPr>
              <a:t>Salony minimalizují jednorázové produkty a podporují používání recyklovatelných nebo biologicky odbouratelných obalů. Zaměřují se na snížení množství plastů a jiných obtížně recyklovatelných materiálů.</a:t>
            </a:r>
          </a:p>
          <a:p>
            <a:pPr marL="457200" lvl="1" indent="0">
              <a:buNone/>
            </a:pPr>
            <a:endParaRPr lang="cs-CZ" sz="1800" b="0" i="0" dirty="0">
              <a:effectLst/>
              <a:latin typeface="UICTFontTextStyleBody"/>
            </a:endParaRPr>
          </a:p>
          <a:p>
            <a:pPr marL="457200" lvl="1" indent="0">
              <a:buNone/>
            </a:pPr>
            <a:r>
              <a:rPr lang="cs-CZ" sz="1800" b="1" dirty="0">
                <a:latin typeface="UICTFontTextStyleBody"/>
              </a:rPr>
              <a:t>3. Efektivní spotřeba vody a energie: </a:t>
            </a:r>
            <a:r>
              <a:rPr lang="cs-CZ" sz="1800" dirty="0">
                <a:latin typeface="UICTFontTextStyleBody"/>
              </a:rPr>
              <a:t>Udržitelné kadeřnictví optimalizuje spotřebu vody a energie například instalací úsporných sprchových hlavic a energeticky úsporných spotřebičů, jako jsou fény nebo žehličky na vlasy.</a:t>
            </a:r>
            <a:endParaRPr lang="cs-CZ" sz="1800" dirty="0">
              <a:effectLst/>
              <a:latin typeface=".AppleSystemUIFont"/>
            </a:endParaRPr>
          </a:p>
        </p:txBody>
      </p:sp>
    </p:spTree>
    <p:extLst>
      <p:ext uri="{BB962C8B-B14F-4D97-AF65-F5344CB8AC3E}">
        <p14:creationId xmlns:p14="http://schemas.microsoft.com/office/powerpoint/2010/main" val="366602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CB063C-E96D-F874-449F-DD0E5B33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28" y="661479"/>
            <a:ext cx="6517183" cy="1624520"/>
          </a:xfrm>
        </p:spPr>
        <p:txBody>
          <a:bodyPr anchor="ctr">
            <a:normAutofit/>
          </a:bodyPr>
          <a:lstStyle/>
          <a:p>
            <a:r>
              <a:rPr lang="cs-CZ" sz="3600" dirty="0">
                <a:solidFill>
                  <a:schemeClr val="tx2"/>
                </a:solidFill>
              </a:rPr>
              <a:t>Ekologie v Italském kadeřnictví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253FA-DBF4-1F96-F69A-765FEAE27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04" y="1958852"/>
            <a:ext cx="5726391" cy="47900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cs-CZ" sz="1800" b="1" dirty="0">
              <a:effectLst/>
              <a:latin typeface=".AppleSystemUIFont"/>
            </a:endParaRPr>
          </a:p>
          <a:p>
            <a:r>
              <a:rPr lang="cs-CZ" sz="1800" b="1" i="0" dirty="0">
                <a:effectLst/>
                <a:latin typeface="UICTFontTextStyleBody"/>
              </a:rPr>
              <a:t>4. Recirkulace materiálů: </a:t>
            </a:r>
            <a:r>
              <a:rPr lang="cs-CZ" sz="1800" b="0" i="0" dirty="0">
                <a:effectLst/>
                <a:latin typeface="UICTFontTextStyleBody"/>
              </a:rPr>
              <a:t>Některé salony třídí odpad a recyklují materiály jako je papír, plasty a obaly od vlasových produktů. Některé iniciativy také podporují recyklaci vlasů, které mohou být využity například v ekologických projektech (např. pro absorpci ropných skvrn).</a:t>
            </a:r>
            <a:r>
              <a:rPr lang="cs-CZ" sz="1800" dirty="0">
                <a:effectLst/>
                <a:latin typeface=".AppleSystemUIFont"/>
              </a:rPr>
              <a:t/>
            </a:r>
            <a:br>
              <a:rPr lang="cs-CZ" sz="1800" dirty="0">
                <a:effectLst/>
                <a:latin typeface=".AppleSystemUIFont"/>
              </a:rPr>
            </a:br>
            <a:endParaRPr lang="cs-CZ" sz="1800" dirty="0">
              <a:effectLst/>
              <a:latin typeface=".AppleSystemUIFont"/>
            </a:endParaRPr>
          </a:p>
          <a:p>
            <a:r>
              <a:rPr lang="cs-CZ" sz="1800" b="1" i="0" dirty="0">
                <a:effectLst/>
                <a:latin typeface="UICTFontTextStyleBody"/>
              </a:rPr>
              <a:t>5. Udržitelné značky: </a:t>
            </a:r>
            <a:r>
              <a:rPr lang="cs-CZ" sz="1800" b="0" i="0" dirty="0">
                <a:effectLst/>
                <a:latin typeface="UICTFontTextStyleBody"/>
              </a:rPr>
              <a:t>Řada italských kadeřnictví spolupracuje s výrobci, kteří se zavázali k udržitelnému zemědělství, „fair </a:t>
            </a:r>
            <a:r>
              <a:rPr lang="cs-CZ" sz="1800" b="0" i="0" dirty="0" err="1">
                <a:effectLst/>
                <a:latin typeface="UICTFontTextStyleBody"/>
              </a:rPr>
              <a:t>trade</a:t>
            </a:r>
            <a:r>
              <a:rPr lang="cs-CZ" sz="1800" b="0" i="0" dirty="0">
                <a:effectLst/>
                <a:latin typeface="UICTFontTextStyleBody"/>
              </a:rPr>
              <a:t>“ výrobě a minimalizaci emisí uhlíku.</a:t>
            </a:r>
            <a:r>
              <a:rPr lang="cs-CZ" sz="1800" dirty="0">
                <a:effectLst/>
                <a:latin typeface=".AppleSystemUIFont"/>
              </a:rPr>
              <a:t/>
            </a:r>
            <a:br>
              <a:rPr lang="cs-CZ" sz="1800" dirty="0">
                <a:effectLst/>
                <a:latin typeface=".AppleSystemUIFont"/>
              </a:rPr>
            </a:br>
            <a:endParaRPr lang="cs-CZ" sz="1800" dirty="0">
              <a:effectLst/>
              <a:latin typeface=".AppleSystemUIFont"/>
            </a:endParaRPr>
          </a:p>
          <a:p>
            <a:pPr marL="0" indent="0">
              <a:buNone/>
            </a:pPr>
            <a:r>
              <a:rPr lang="cs-CZ" sz="1800" b="0" i="0" dirty="0">
                <a:effectLst/>
                <a:latin typeface="UICTFontTextStyleBody"/>
              </a:rPr>
              <a:t>Celkově ekologická praxe v italských kadeřnictvích představuje způsob, jak zkombinovat krásu a módu s ohledem na udržitelnost a ochranu životního prostředí.</a:t>
            </a:r>
            <a:endParaRPr lang="cs-CZ" sz="1800" dirty="0">
              <a:effectLst/>
              <a:latin typeface=".AppleSystemUIFon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162CD-B93F-56D1-DFA0-CFEFB78A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31" r="21915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230BEC-67E3-973C-106A-82A5E920B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593" y="1264769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cs-CZ" sz="5400" dirty="0"/>
              <a:t>Salon Anny </a:t>
            </a:r>
            <a:br>
              <a:rPr lang="cs-CZ" sz="5400" dirty="0"/>
            </a:br>
            <a:r>
              <a:rPr lang="cs-CZ" sz="5400" dirty="0"/>
              <a:t/>
            </a:r>
            <a:br>
              <a:rPr lang="cs-CZ" sz="5400" dirty="0"/>
            </a:br>
            <a:endParaRPr lang="cs-CZ" sz="5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7992EB-1887-0788-0BCA-5B5C5497C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cs-CZ"/>
              <a:t>Kristýna Žilková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CA2C0D-2254-49A1-F0F1-DA2B042B8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" r="-3" b="473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CD9087-3A61-CAE1-B47B-0C0D86F7D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7" b="7451"/>
          <a:stretch/>
        </p:blipFill>
        <p:spPr>
          <a:xfrm>
            <a:off x="764988" y="1491616"/>
            <a:ext cx="3368969" cy="3874767"/>
          </a:xfrm>
          <a:prstGeom prst="rect">
            <a:avLst/>
          </a:prstGeom>
        </p:spPr>
      </p:pic>
      <p:sp>
        <p:nvSpPr>
          <p:cNvPr id="20" name="Freeform: Shape 15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5B2FC2-0DBE-84E3-5EF9-624C482A3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Co Anna používá 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sX0" fmla="*/ 0 w 5029200"/>
              <a:gd name="csY0" fmla="*/ 0 h 18288"/>
              <a:gd name="csX1" fmla="*/ 528066 w 5029200"/>
              <a:gd name="csY1" fmla="*/ 0 h 18288"/>
              <a:gd name="csX2" fmla="*/ 1207008 w 5029200"/>
              <a:gd name="csY2" fmla="*/ 0 h 18288"/>
              <a:gd name="csX3" fmla="*/ 1785366 w 5029200"/>
              <a:gd name="csY3" fmla="*/ 0 h 18288"/>
              <a:gd name="csX4" fmla="*/ 2313432 w 5029200"/>
              <a:gd name="csY4" fmla="*/ 0 h 18288"/>
              <a:gd name="csX5" fmla="*/ 2992374 w 5029200"/>
              <a:gd name="csY5" fmla="*/ 0 h 18288"/>
              <a:gd name="csX6" fmla="*/ 3621024 w 5029200"/>
              <a:gd name="csY6" fmla="*/ 0 h 18288"/>
              <a:gd name="csX7" fmla="*/ 4249674 w 5029200"/>
              <a:gd name="csY7" fmla="*/ 0 h 18288"/>
              <a:gd name="csX8" fmla="*/ 5029200 w 5029200"/>
              <a:gd name="csY8" fmla="*/ 0 h 18288"/>
              <a:gd name="csX9" fmla="*/ 5029200 w 5029200"/>
              <a:gd name="csY9" fmla="*/ 18288 h 18288"/>
              <a:gd name="csX10" fmla="*/ 4501134 w 5029200"/>
              <a:gd name="csY10" fmla="*/ 18288 h 18288"/>
              <a:gd name="csX11" fmla="*/ 4023360 w 5029200"/>
              <a:gd name="csY11" fmla="*/ 18288 h 18288"/>
              <a:gd name="csX12" fmla="*/ 3344418 w 5029200"/>
              <a:gd name="csY12" fmla="*/ 18288 h 18288"/>
              <a:gd name="csX13" fmla="*/ 2816352 w 5029200"/>
              <a:gd name="csY13" fmla="*/ 18288 h 18288"/>
              <a:gd name="csX14" fmla="*/ 2137410 w 5029200"/>
              <a:gd name="csY14" fmla="*/ 18288 h 18288"/>
              <a:gd name="csX15" fmla="*/ 1408176 w 5029200"/>
              <a:gd name="csY15" fmla="*/ 18288 h 18288"/>
              <a:gd name="csX16" fmla="*/ 829818 w 5029200"/>
              <a:gd name="csY16" fmla="*/ 18288 h 18288"/>
              <a:gd name="csX17" fmla="*/ 0 w 5029200"/>
              <a:gd name="csY17" fmla="*/ 18288 h 18288"/>
              <a:gd name="csX18" fmla="*/ 0 w 5029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E62A05-A882-2B17-BC9D-7B13DC619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3" y="3145135"/>
            <a:ext cx="5548425" cy="34176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200" dirty="0">
                <a:solidFill>
                  <a:srgbClr val="FFFFFF"/>
                </a:solidFill>
              </a:rPr>
              <a:t>Tento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přípravek</a:t>
            </a:r>
            <a:r>
              <a:rPr lang="en-US" sz="2200" dirty="0">
                <a:solidFill>
                  <a:srgbClr val="FFFFFF"/>
                </a:solidFill>
              </a:rPr>
              <a:t> je určen na </a:t>
            </a:r>
            <a:r>
              <a:rPr lang="en-US" sz="2200" dirty="0" err="1">
                <a:solidFill>
                  <a:srgbClr val="FFFFFF"/>
                </a:solidFill>
              </a:rPr>
              <a:t>podporu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vln</a:t>
            </a:r>
            <a:endParaRPr lang="cs-CZ" sz="2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 </a:t>
            </a:r>
            <a:endParaRPr lang="cs-CZ" sz="2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rgbClr val="FFFFFF"/>
                </a:solidFill>
              </a:rPr>
              <a:t>Postup: 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FFFF"/>
                </a:solidFill>
              </a:rPr>
              <a:t>Přípravek nanášíme na mokré vlasy. Poté vmačkáváme a vyfénujeme pomocí difuzéru. 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B75D61-B0F1-FDB0-E057-2F679FC6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anchor="b">
            <a:normAutofit/>
          </a:bodyPr>
          <a:lstStyle/>
          <a:p>
            <a:pPr algn="ctr"/>
            <a:r>
              <a:rPr lang="cs-CZ" sz="3200" dirty="0">
                <a:solidFill>
                  <a:srgbClr val="595959"/>
                </a:solidFill>
              </a:rPr>
              <a:t>Co Anna používá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61B9AE-758D-C696-F91E-A21274EF0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846266"/>
            <a:ext cx="4986150" cy="377043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595959"/>
                </a:solidFill>
              </a:rPr>
              <a:t>Této přípravek je na podporu růstu vlasů</a:t>
            </a:r>
          </a:p>
          <a:p>
            <a:pPr marL="0" indent="0">
              <a:buNone/>
            </a:pPr>
            <a:endParaRPr lang="cs-CZ" sz="2000" dirty="0">
              <a:solidFill>
                <a:srgbClr val="595959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rgbClr val="595959"/>
                </a:solidFill>
              </a:rPr>
              <a:t>Použití : 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595959"/>
                </a:solidFill>
              </a:rPr>
              <a:t>Naneseme ho na mokré vlasy a  důkladně </a:t>
            </a:r>
            <a:r>
              <a:rPr lang="cs-CZ" sz="2000" dirty="0" err="1">
                <a:solidFill>
                  <a:srgbClr val="595959"/>
                </a:solidFill>
              </a:rPr>
              <a:t>vmasírováváme</a:t>
            </a:r>
            <a:r>
              <a:rPr lang="cs-CZ" sz="2000" dirty="0">
                <a:solidFill>
                  <a:srgbClr val="595959"/>
                </a:solidFill>
              </a:rPr>
              <a:t> po dobu 2 minut . Poté upravíme vlasy dle typu vlasů zákazníka.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41CF6A8-D534-D46D-CB61-B430E8C70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35" y="685799"/>
            <a:ext cx="4245788" cy="55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69C8A8-4CC9-EEA6-78A3-406F39944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750" y="5359651"/>
            <a:ext cx="9566495" cy="98148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Anna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používá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masky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barvy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vlasy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0DF2C2-6E8D-4D42-5AFF-A1B40A093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b="8044"/>
          <a:stretch/>
        </p:blipFill>
        <p:spPr>
          <a:xfrm>
            <a:off x="20" y="10"/>
            <a:ext cx="6095980" cy="46056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642F72-431C-4B02-14AB-0F058C3BC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b="9813"/>
          <a:stretch/>
        </p:blipFill>
        <p:spPr>
          <a:xfrm>
            <a:off x="6095998" y="10"/>
            <a:ext cx="6096000" cy="4605671"/>
          </a:xfrm>
          <a:prstGeom prst="rect">
            <a:avLst/>
          </a:prstGeom>
        </p:spPr>
      </p:pic>
      <p:grpSp>
        <p:nvGrpSpPr>
          <p:cNvPr id="28" name="Group 11">
            <a:extLst>
              <a:ext uri="{FF2B5EF4-FFF2-40B4-BE49-F238E27FC236}">
                <a16:creationId xmlns:a16="http://schemas.microsoft.com/office/drawing/2014/main" id="{A2A4F5A4-1409-1D21-0242-3FD06D0E87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4543999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B05FAC-21CF-D544-5CD5-C4FB65772A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993E6EB2-0E8D-3B8D-C520-219B1D4F09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256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7BC3FCA0-6855-447A-BD0C-80410E3133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F49593-13BD-E494-E1C7-8A8BDBB99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3639746" cy="1149395"/>
          </a:xfrm>
        </p:spPr>
        <p:txBody>
          <a:bodyPr anchor="b">
            <a:normAutofit/>
          </a:bodyPr>
          <a:lstStyle/>
          <a:p>
            <a:r>
              <a:rPr lang="cs-CZ" sz="3600" dirty="0"/>
              <a:t>Barvení </a:t>
            </a:r>
            <a:r>
              <a:rPr lang="cs-CZ" sz="3600" dirty="0" err="1"/>
              <a:t>odrostů</a:t>
            </a:r>
            <a:r>
              <a:rPr lang="cs-CZ" sz="3600" dirty="0"/>
              <a:t> 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011F2532-528C-167F-82E8-CA7D8B6B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82" y="1463899"/>
            <a:ext cx="3634877" cy="4323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1400" dirty="0"/>
              <a:t>Postup: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První začneme nanesením krému na kontury.  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Dále nabarvíme kontury a přecházíme na strany. Barvu nanášíme tak, aby se dostala všude, pomáháme si pěšinkami.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Poté přecházíme  na zadní část vlasů.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400" dirty="0" smtClean="0"/>
              <a:t>Odlišnosti</a:t>
            </a:r>
            <a:r>
              <a:rPr lang="cs-CZ" sz="1400" dirty="0"/>
              <a:t>: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U nás na škole nás učili barvit </a:t>
            </a:r>
            <a:r>
              <a:rPr lang="cs-CZ" sz="1400" dirty="0" err="1"/>
              <a:t>odrosty</a:t>
            </a:r>
            <a:r>
              <a:rPr lang="cs-CZ" sz="1400" dirty="0"/>
              <a:t> podle základního kříže a za pomoci krokodýlů. Anna krokodýly vůbec nepoužila ale naučila mě jiný a rychlejší způsob (viz. postup).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99675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8CC8008-E2D1-58DE-55A5-3D62BDA478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" b="6438"/>
          <a:stretch/>
        </p:blipFill>
        <p:spPr>
          <a:xfrm>
            <a:off x="9692645" y="596271"/>
            <a:ext cx="1964247" cy="2386584"/>
          </a:xfrm>
          <a:prstGeom prst="rect">
            <a:avLst/>
          </a:prstGeom>
        </p:spPr>
      </p:pic>
      <p:sp>
        <p:nvSpPr>
          <p:cNvPr id="17" name="Rectangle 21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35D5A6-AB7A-4677-8D44-034515D66C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6444" y="399675"/>
            <a:ext cx="4417383" cy="58091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22F3A6A-6BCC-BA15-DA85-5CE5FC8D4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r="2" b="2"/>
          <a:stretch/>
        </p:blipFill>
        <p:spPr>
          <a:xfrm>
            <a:off x="5054132" y="596271"/>
            <a:ext cx="3948548" cy="54159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BB19363-8354-4E75-A15C-A08F755171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8196" y="3429000"/>
            <a:ext cx="2394618" cy="2779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2DF824-E453-518D-9AE8-943A173DEF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r="-7" b="285"/>
          <a:stretch/>
        </p:blipFill>
        <p:spPr>
          <a:xfrm>
            <a:off x="9692640" y="3625596"/>
            <a:ext cx="1964247" cy="238658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67412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CDB25-55B4-3D22-398A-53F66357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376" y="384613"/>
            <a:ext cx="4355265" cy="1616203"/>
          </a:xfrm>
        </p:spPr>
        <p:txBody>
          <a:bodyPr anchor="b">
            <a:normAutofit/>
          </a:bodyPr>
          <a:lstStyle/>
          <a:p>
            <a:r>
              <a:rPr lang="cs-CZ" sz="3200" dirty="0"/>
              <a:t>Historie kadeřnictví v Itálii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59F655-FF03-4BAA-62DB-64E21415A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0" y="2000816"/>
            <a:ext cx="4355265" cy="434566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900" b="1" i="0" dirty="0">
                <a:effectLst/>
                <a:latin typeface="UICTFontTextStyleBody"/>
              </a:rPr>
              <a:t>Starověk a římská éra</a:t>
            </a:r>
          </a:p>
          <a:p>
            <a:pPr marL="0" indent="0">
              <a:buNone/>
            </a:pPr>
            <a:endParaRPr lang="cs-CZ" sz="1900" b="1" dirty="0">
              <a:effectLst/>
              <a:latin typeface=".AppleSystemUIFont"/>
            </a:endParaRPr>
          </a:p>
          <a:p>
            <a:r>
              <a:rPr lang="cs-CZ" sz="1900" b="0" i="0" dirty="0">
                <a:effectLst/>
                <a:latin typeface="UICTFontTextStyleBody"/>
              </a:rPr>
              <a:t>Ve starověkém Římě hrály vlasy významnou roli v projevu společenského statusu. Bohatí Římané si najímali kadeřníky, tzv. </a:t>
            </a:r>
            <a:r>
              <a:rPr lang="cs-CZ" sz="1900" b="0" i="0" dirty="0" err="1">
                <a:effectLst/>
                <a:latin typeface="UICTFontTextStyleBody"/>
              </a:rPr>
              <a:t>tonsores</a:t>
            </a:r>
            <a:r>
              <a:rPr lang="cs-CZ" sz="1900" dirty="0">
                <a:latin typeface="UICTFontTextStyleBody"/>
              </a:rPr>
              <a:t>,</a:t>
            </a:r>
            <a:r>
              <a:rPr lang="cs-CZ" sz="1900" b="0" i="0" dirty="0">
                <a:effectLst/>
                <a:latin typeface="UICTFontTextStyleBody"/>
              </a:rPr>
              <a:t> kteří byli odpovědní za jejich vzhled. Ženy nosily složité účesy, často s použitím drahých ozdob a šperků, zatímco muži preferovali krátce střižené vlasy a hladce oholené tváře, což bylo vnímáno jako symbol mládí a vitality. Dlouhé vlasy či vousy byly považovány za barbarské.</a:t>
            </a:r>
            <a:endParaRPr lang="cs-CZ" sz="1900" dirty="0">
              <a:effectLst/>
              <a:latin typeface=".AppleSystemUIFon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8A44C4-D1C7-6C17-E93D-A605DA6A3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3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1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3060BC-197C-45B5-0117-40167958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62785" cy="927344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Historie kadeřnictví v Itálii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BAC794-2B54-4B8D-51B5-A352224C8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2" y="1186963"/>
            <a:ext cx="4619621" cy="64636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i="0" dirty="0">
                <a:effectLst/>
                <a:latin typeface="UICTFontTextStyleBody"/>
              </a:rPr>
              <a:t>Renesance a baroko</a:t>
            </a:r>
            <a:endParaRPr lang="cs-CZ" sz="1800" b="1" dirty="0">
              <a:latin typeface="UICTFontTextStyleBody"/>
            </a:endParaRPr>
          </a:p>
          <a:p>
            <a:pPr marL="0" indent="0">
              <a:buNone/>
            </a:pPr>
            <a:endParaRPr lang="cs-CZ" sz="900" b="1" dirty="0">
              <a:effectLst/>
              <a:latin typeface="UICTFontTextStyleBody"/>
            </a:endParaRPr>
          </a:p>
          <a:p>
            <a:pPr>
              <a:lnSpc>
                <a:spcPct val="100000"/>
              </a:lnSpc>
            </a:pPr>
            <a:r>
              <a:rPr lang="cs-CZ" sz="1600" b="0" i="0" dirty="0">
                <a:effectLst/>
                <a:latin typeface="UICTFontTextStyleBody"/>
              </a:rPr>
              <a:t>V období renesance, kdy se umění a kultura v Itálii rozvíjely nebývalým tempem, se také móda vlasů stala důležitým prvkem osobní reprezentace. Zvláště v městech jako Florencie a Benátky se vysoce cenily krásné a složité účesy, často inspirované antikou. Ženy nosily copánky, spletené drdoly a vlasy ozdobené perlami a drahokamy. Kadeřnictví bylo umělecké povolání, a mnozí kadeřníci byli pokládáni za mistry ve svém oboru.</a:t>
            </a:r>
            <a:r>
              <a:rPr lang="cs-CZ" sz="1600" dirty="0">
                <a:effectLst/>
                <a:latin typeface="UICTFontTextStyleBody"/>
              </a:rPr>
              <a:t/>
            </a:r>
            <a:br>
              <a:rPr lang="cs-CZ" sz="1600" dirty="0">
                <a:effectLst/>
                <a:latin typeface="UICTFontTextStyleBody"/>
              </a:rPr>
            </a:br>
            <a:endParaRPr lang="cs-CZ" sz="1600" dirty="0">
              <a:effectLst/>
              <a:latin typeface="UICTFontTextStyleBody"/>
            </a:endParaRPr>
          </a:p>
          <a:p>
            <a:pPr>
              <a:lnSpc>
                <a:spcPct val="100000"/>
              </a:lnSpc>
            </a:pPr>
            <a:r>
              <a:rPr lang="cs-CZ" sz="1600" b="0" i="0" dirty="0">
                <a:effectLst/>
                <a:latin typeface="UICTFontTextStyleBody"/>
              </a:rPr>
              <a:t>V 17. století, v baroku, se ženské účesy staly ještě extravagantnějšími. Účesy byly často vyzdobeny nejen šperky, ale i složitými dekoracemi, jako byly květiny, krajky nebo i malé sošky. Bohaté italské dvory byly známy svou extravagancí a vlasy byly důležitou součástí této reprezentace.</a:t>
            </a:r>
            <a:endParaRPr lang="cs-CZ" sz="1600" dirty="0">
              <a:effectLst/>
              <a:latin typeface="UICTFontTextStyleBody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EC5FA9-172B-F762-CBC2-1B814FEC1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89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42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062ADDD-7BC1-8B70-8C08-630A1E9B7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144" y="1561308"/>
            <a:ext cx="5754696" cy="1837349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solidFill>
                  <a:schemeClr val="tx2"/>
                </a:solidFill>
              </a:rPr>
              <a:t>Historie kadeřnictví v Itálii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D7A79B-F3F7-164C-F79F-05FF81218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091" y="2804517"/>
            <a:ext cx="5709721" cy="324944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cs-CZ" sz="2000" b="1" i="0" dirty="0">
                <a:solidFill>
                  <a:schemeClr val="tx2"/>
                </a:solidFill>
                <a:effectLst/>
                <a:latin typeface="UICTFontTextStyleBody"/>
              </a:rPr>
              <a:t>19. století a období Belle </a:t>
            </a:r>
            <a:r>
              <a:rPr lang="cs-CZ" sz="2000" b="1" i="0" dirty="0" err="1">
                <a:solidFill>
                  <a:schemeClr val="tx2"/>
                </a:solidFill>
                <a:effectLst/>
                <a:latin typeface="UICTFontTextStyleBody"/>
              </a:rPr>
              <a:t>Époque</a:t>
            </a:r>
            <a:endParaRPr lang="cs-CZ" sz="2000" b="1" i="0" dirty="0">
              <a:solidFill>
                <a:schemeClr val="tx2"/>
              </a:solidFill>
              <a:effectLst/>
              <a:latin typeface="UICTFontTextStyleBody"/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2"/>
              </a:solidFill>
              <a:effectLst/>
              <a:latin typeface=".AppleSystemUIFont"/>
            </a:endParaRPr>
          </a:p>
          <a:p>
            <a:r>
              <a:rPr lang="cs-CZ" sz="2000" b="0" i="0" dirty="0">
                <a:solidFill>
                  <a:schemeClr val="tx2"/>
                </a:solidFill>
                <a:effectLst/>
                <a:latin typeface="UICTFontTextStyleBody"/>
              </a:rPr>
              <a:t>V 19. století se móda vlasů poněkud zjednodušila, ačkoliv stále existovala výrazná společenská pravidla pro správné nošení vlasů. Během období Belle </a:t>
            </a:r>
            <a:r>
              <a:rPr lang="cs-CZ" sz="2000" b="0" i="0" dirty="0" err="1">
                <a:solidFill>
                  <a:schemeClr val="tx2"/>
                </a:solidFill>
                <a:effectLst/>
                <a:latin typeface="UICTFontTextStyleBody"/>
              </a:rPr>
              <a:t>Époque</a:t>
            </a:r>
            <a:r>
              <a:rPr lang="cs-CZ" sz="2000" b="0" i="0" dirty="0">
                <a:solidFill>
                  <a:schemeClr val="tx2"/>
                </a:solidFill>
                <a:effectLst/>
                <a:latin typeface="UICTFontTextStyleBody"/>
              </a:rPr>
              <a:t> na přelomu 19. a 20. století byla v Itálii, stejně jako v celé Evropě, v módě elegantní vlna vlasů, kdy se vlasy vyčesávaly do uhlazených účesů, často s loknami a dekadentními ozdobami.</a:t>
            </a:r>
            <a:endParaRPr lang="cs-CZ" sz="2000" dirty="0">
              <a:solidFill>
                <a:schemeClr val="tx2"/>
              </a:solidFill>
              <a:effectLst/>
              <a:latin typeface=".AppleSystemUIFon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17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562</Words>
  <Application>Microsoft Office PowerPoint</Application>
  <PresentationFormat>Širokoúhlá obrazovka</PresentationFormat>
  <Paragraphs>53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.AppleSystemUIFont</vt:lpstr>
      <vt:lpstr>Aptos</vt:lpstr>
      <vt:lpstr>Aptos Display</vt:lpstr>
      <vt:lpstr>Arial</vt:lpstr>
      <vt:lpstr>Calibri</vt:lpstr>
      <vt:lpstr>Constantia</vt:lpstr>
      <vt:lpstr>UICTFontTextStyleBody</vt:lpstr>
      <vt:lpstr>Motiv Office</vt:lpstr>
      <vt:lpstr>Prezentace aplikace PowerPoint</vt:lpstr>
      <vt:lpstr>Salon Anny   </vt:lpstr>
      <vt:lpstr>Co Anna používá </vt:lpstr>
      <vt:lpstr>Co Anna používá </vt:lpstr>
      <vt:lpstr>Prezentace aplikace PowerPoint</vt:lpstr>
      <vt:lpstr>Barvení odrostů </vt:lpstr>
      <vt:lpstr>Historie kadeřnictví v Itálii </vt:lpstr>
      <vt:lpstr>Historie kadeřnictví v Itálii </vt:lpstr>
      <vt:lpstr>Historie kadeřnictví v Itálii </vt:lpstr>
      <vt:lpstr>Historie kadeřnictví v Itálii </vt:lpstr>
      <vt:lpstr>Ekologie v Italském kadeřnictví </vt:lpstr>
      <vt:lpstr>Ekologie v Italském kadeřnictví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Salon Anny</dc:title>
  <dc:creator>420737023341</dc:creator>
  <cp:lastModifiedBy>simonova hana</cp:lastModifiedBy>
  <cp:revision>19</cp:revision>
  <dcterms:created xsi:type="dcterms:W3CDTF">2024-09-22T21:19:50Z</dcterms:created>
  <dcterms:modified xsi:type="dcterms:W3CDTF">2026-01-26T17:23:06Z</dcterms:modified>
</cp:coreProperties>
</file>