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71" r:id="rId2"/>
    <p:sldId id="257" r:id="rId3"/>
    <p:sldId id="266" r:id="rId4"/>
    <p:sldId id="267" r:id="rId5"/>
    <p:sldId id="268" r:id="rId6"/>
    <p:sldId id="269" r:id="rId7"/>
    <p:sldId id="27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2"/>
  </p:normalViewPr>
  <p:slideViewPr>
    <p:cSldViewPr snapToGrid="0">
      <p:cViewPr varScale="1">
        <p:scale>
          <a:sx n="102" d="100"/>
          <a:sy n="102" d="100"/>
        </p:scale>
        <p:origin x="13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CE72-DD56-3542-9971-D6A9DD439AEB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4E85-8166-3541-8BEF-37BD210B66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119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CE72-DD56-3542-9971-D6A9DD439AEB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4E85-8166-3541-8BEF-37BD210B66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521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CE72-DD56-3542-9971-D6A9DD439AEB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4E85-8166-3541-8BEF-37BD210B66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502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015542-4011-3C5D-374F-CE203FC7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98789FA-AA15-3828-C6D7-8E52CEAF5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56BB2A0-02B0-79A2-03B9-498BDF7DD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C455F65-5AA1-2925-E618-BFE01BCF5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4209CA2-C243-F3CA-25FB-3DDE2D25B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CCAB58C-C3E3-1053-97F8-F72C2000E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CE72-DD56-3542-9971-D6A9DD439AEB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54BB0C3-6C50-76E8-D890-6D230579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1DF3302-C32B-133F-5B25-EE8C96F7F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4E85-8166-3541-8BEF-37BD210B66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54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CE72-DD56-3542-9971-D6A9DD439AEB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4E85-8166-3541-8BEF-37BD210B66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29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CE72-DD56-3542-9971-D6A9DD439AEB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4E85-8166-3541-8BEF-37BD210B66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744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CE72-DD56-3542-9971-D6A9DD439AEB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4E85-8166-3541-8BEF-37BD210B66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35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CE72-DD56-3542-9971-D6A9DD439AEB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4E85-8166-3541-8BEF-37BD210B66C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14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CE72-DD56-3542-9971-D6A9DD439AEB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4E85-8166-3541-8BEF-37BD210B66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76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CE72-DD56-3542-9971-D6A9DD439AEB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4E85-8166-3541-8BEF-37BD210B66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01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CE72-DD56-3542-9971-D6A9DD439AEB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4E85-8166-3541-8BEF-37BD210B66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50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A88CE72-DD56-3542-9971-D6A9DD439AEB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4E85-8166-3541-8BEF-37BD210B66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5841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A88CE72-DD56-3542-9971-D6A9DD439AEB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7354E85-8166-3541-8BEF-37BD210B66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394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7" descr="Obsah obrázku Vínově červená, Obdélník, červená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53664"/>
            <a:ext cx="6858000" cy="120580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4" name="Obrázek 6" descr="Obsah obrázku snímek obrazovky, Písmo, Elektricky modrá, Grafika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111" y="938238"/>
            <a:ext cx="2619482" cy="1028995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5" name="TextovéPole 10"/>
          <p:cNvSpPr txBox="1"/>
          <p:nvPr/>
        </p:nvSpPr>
        <p:spPr>
          <a:xfrm>
            <a:off x="2878352" y="2524307"/>
            <a:ext cx="6446087" cy="71558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100" b="1" dirty="0">
                <a:solidFill>
                  <a:srgbClr val="000000"/>
                </a:solidFill>
                <a:latin typeface="Calibri"/>
              </a:rPr>
              <a:t>ID mobility: </a:t>
            </a:r>
            <a:r>
              <a:rPr lang="cs-CZ" sz="2100" b="1" dirty="0" smtClean="0">
                <a:solidFill>
                  <a:srgbClr val="000000"/>
                </a:solidFill>
                <a:latin typeface="Calibri"/>
              </a:rPr>
              <a:t>SHORT-02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/>
            </a:r>
            <a:b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cs-CZ" sz="2100" b="1" dirty="0">
                <a:solidFill>
                  <a:srgbClr val="000000"/>
                </a:solidFill>
                <a:latin typeface="Calibri"/>
              </a:rPr>
              <a:t>Číslo projektu: 2024-1-CZ01-KA122-VET-000230261</a:t>
            </a:r>
          </a:p>
        </p:txBody>
      </p:sp>
      <p:sp>
        <p:nvSpPr>
          <p:cNvPr id="7" name="TextovéPole 13"/>
          <p:cNvSpPr txBox="1"/>
          <p:nvPr/>
        </p:nvSpPr>
        <p:spPr>
          <a:xfrm>
            <a:off x="4512220" y="3309844"/>
            <a:ext cx="2392673" cy="1177245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dirty="0">
              <a:solidFill>
                <a:srgbClr val="000000"/>
              </a:solidFill>
              <a:latin typeface="Constantia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dirty="0">
                <a:solidFill>
                  <a:srgbClr val="000000"/>
                </a:solidFill>
                <a:latin typeface="Constantia"/>
              </a:rPr>
              <a:t>Italská krása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dirty="0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1244" y="5055577"/>
            <a:ext cx="2954272" cy="98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FCD89C-496B-B3C9-E2F4-5240548F9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726" y="2945424"/>
            <a:ext cx="6894434" cy="1503010"/>
          </a:xfrm>
        </p:spPr>
        <p:txBody>
          <a:bodyPr anchor="b">
            <a:normAutofit fontScale="90000"/>
          </a:bodyPr>
          <a:lstStyle/>
          <a:p>
            <a:r>
              <a:rPr lang="cs-CZ" b="1" i="1" u="none" strike="noStrike" dirty="0">
                <a:effectLst/>
                <a:latin typeface="-webkit-standard"/>
              </a:rPr>
              <a:t>Kulturní rozdíly v kadeřnictví: </a:t>
            </a:r>
            <a:r>
              <a:rPr lang="en-GB" b="1" i="1" dirty="0">
                <a:latin typeface="-webkit-standard"/>
              </a:rPr>
              <a:t/>
            </a:r>
            <a:br>
              <a:rPr lang="en-GB" b="1" i="1" dirty="0">
                <a:latin typeface="-webkit-standard"/>
              </a:rPr>
            </a:br>
            <a:r>
              <a:rPr lang="cs-CZ" b="1" i="1" u="none" strike="noStrike" dirty="0">
                <a:effectLst/>
                <a:latin typeface="-webkit-standard"/>
              </a:rPr>
              <a:t>Itálie vs. Česká republika</a:t>
            </a:r>
            <a:endParaRPr lang="cs-CZ" b="1" i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D45652B-DC06-D863-8865-6C0EDB50D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" r="-2" b="-2"/>
          <a:stretch>
            <a:fillRect/>
          </a:stretch>
        </p:blipFill>
        <p:spPr>
          <a:xfrm>
            <a:off x="20" y="10"/>
            <a:ext cx="6105116" cy="4191736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D307087-929D-A991-7B97-F985EE0A1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5" r="-2" b="20284"/>
          <a:stretch>
            <a:fillRect/>
          </a:stretch>
        </p:blipFill>
        <p:spPr>
          <a:xfrm>
            <a:off x="462420" y="4304418"/>
            <a:ext cx="5414116" cy="2553582"/>
          </a:xfrm>
          <a:custGeom>
            <a:avLst/>
            <a:gdLst/>
            <a:ahLst/>
            <a:cxnLst/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53872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E2772-0708-7D49-E1FC-646327045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Z" b="1" dirty="0"/>
              <a:t>Historie kadeřnictví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78DB0-4B59-648E-FD02-876B632457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000000"/>
                </a:solidFill>
              </a:rPr>
              <a:t>ITÁLIE: </a:t>
            </a:r>
            <a:endParaRPr lang="cs-CZ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F98B4C-FF11-8F04-C52F-B98D7CF69E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Dlouhá tradice kadeřnického umění s vlivem renesance.</a:t>
            </a:r>
          </a:p>
          <a:p>
            <a:pPr lvl="1"/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Zrod ikonických stylů, jako jsou klasické účesy a barvení.</a:t>
            </a:r>
          </a:p>
          <a:p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C50F97-443F-37CB-307D-51A897610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CZ" dirty="0"/>
              <a:t>ČESKÁ REPUBLIKA: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A78267-CA40-AE34-F108-75CB254E1F0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Historie ovlivněná socialistickým obdobím, kde péče o vzhled nebyla prioritou.</a:t>
            </a:r>
          </a:p>
          <a:p>
            <a:pPr lvl="1"/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Obnova zájmu o moderní kadeřnické trendy po roce 1989.</a:t>
            </a:r>
          </a:p>
          <a:p>
            <a:pPr marL="0" indent="0">
              <a:buNone/>
            </a:pPr>
            <a:endParaRPr lang="en-CZ" dirty="0"/>
          </a:p>
        </p:txBody>
      </p:sp>
      <p:pic>
        <p:nvPicPr>
          <p:cNvPr id="1026" name="Picture 2" descr="History Of Hairdressing">
            <a:extLst>
              <a:ext uri="{FF2B5EF4-FFF2-40B4-BE49-F238E27FC236}">
                <a16:creationId xmlns:a16="http://schemas.microsoft.com/office/drawing/2014/main" id="{5A6C59D7-8A90-4B91-1B2A-3B0F27BDD1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9" b="44062"/>
          <a:stretch/>
        </p:blipFill>
        <p:spPr bwMode="auto">
          <a:xfrm>
            <a:off x="2364581" y="4097370"/>
            <a:ext cx="7265988" cy="239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185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BC9DE-9B12-E25E-387C-C0A579054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0" u="none" strike="noStrike" dirty="0">
                <a:solidFill>
                  <a:srgbClr val="000000"/>
                </a:solidFill>
                <a:effectLst/>
              </a:rPr>
              <a:t>Přístup k péči o vlasy</a:t>
            </a:r>
            <a:endParaRPr lang="en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89125-EFA1-BAAA-6E3A-D8CF91BC1F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000000"/>
                </a:solidFill>
              </a:rPr>
              <a:t>ITÁLIE: </a:t>
            </a:r>
            <a:endParaRPr lang="cs-CZ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088F0-2F6C-A3EC-8243-A3D11B1ED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332412" cy="3684588"/>
          </a:xfrm>
        </p:spPr>
        <p:txBody>
          <a:bodyPr/>
          <a:lstStyle/>
          <a:p>
            <a:pPr lvl="1"/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Důraz na pravidelnou návštěvu kadeřníka a osobní styl.</a:t>
            </a:r>
          </a:p>
          <a:p>
            <a:pPr lvl="1"/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Kadeřnictví jako místo sociálního setkání.</a:t>
            </a:r>
          </a:p>
          <a:p>
            <a:pPr marL="0" indent="0">
              <a:buNone/>
            </a:pPr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0AABA6-9B52-1FC4-EC10-F1440FB5C1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CZ" dirty="0"/>
              <a:t>ČESKÁ REPUBLIKA: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E94B9E-3B2E-AF53-B351-91B2A3334E6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Méně pravidelných návštěv</a:t>
            </a:r>
          </a:p>
          <a:p>
            <a:pPr lvl="1"/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Častěji vnímané jako služba než zážitek.</a:t>
            </a:r>
          </a:p>
          <a:p>
            <a:pPr lvl="1"/>
            <a:r>
              <a:rPr lang="cs-CZ" dirty="0">
                <a:solidFill>
                  <a:srgbClr val="000000"/>
                </a:solidFill>
              </a:rPr>
              <a:t>D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ůraz na praktické a cenově dostupné služby.</a:t>
            </a:r>
          </a:p>
          <a:p>
            <a:pPr marL="0" indent="0">
              <a:buNone/>
            </a:pPr>
            <a:endParaRPr lang="en-CZ" dirty="0"/>
          </a:p>
        </p:txBody>
      </p:sp>
      <p:pic>
        <p:nvPicPr>
          <p:cNvPr id="2050" name="Picture 2" descr="10 Great Reasons to Become a Hairdresser - Agnes Burke Hair and Beauty  Academy">
            <a:extLst>
              <a:ext uri="{FF2B5EF4-FFF2-40B4-BE49-F238E27FC236}">
                <a16:creationId xmlns:a16="http://schemas.microsoft.com/office/drawing/2014/main" id="{8EBFB6F0-C96F-B5B9-9988-45797E76D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272" y="3950179"/>
            <a:ext cx="7850605" cy="245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986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C1533-4EA9-5FEC-5297-60DAD52D8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0" u="none" strike="noStrike" dirty="0">
                <a:solidFill>
                  <a:srgbClr val="000000"/>
                </a:solidFill>
                <a:effectLst/>
              </a:rPr>
              <a:t>Kadeřnické trendy</a:t>
            </a:r>
            <a:endParaRPr lang="en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7C56F-E6FB-9D20-0C57-5963FAE09E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000000"/>
                </a:solidFill>
              </a:rPr>
              <a:t>ITÁLIE: </a:t>
            </a:r>
            <a:endParaRPr lang="cs-CZ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0E084-E807-DC0E-999A-CF289EB14B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Inovativní a odvážné účesy, časté používání barev.</a:t>
            </a:r>
          </a:p>
          <a:p>
            <a:pPr lvl="1"/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Sledují se mezinárodní trendy, ale s nádechem lokální kultury.</a:t>
            </a:r>
          </a:p>
          <a:p>
            <a:pPr marL="0" indent="0">
              <a:buNone/>
            </a:pPr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D9672C-C2F1-8BD1-DEC7-0E203107D6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CZ" dirty="0"/>
              <a:t>ČESKÁ REPUBLIKA: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9E3BD7-22FC-098F-973F-BAE3C8897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15921" y="2505075"/>
            <a:ext cx="5439467" cy="3684588"/>
          </a:xfrm>
        </p:spPr>
        <p:txBody>
          <a:bodyPr/>
          <a:lstStyle/>
          <a:p>
            <a:pPr lvl="1"/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Převládají klasické a konzervativní účesy, omezené experimentování s barvami.</a:t>
            </a:r>
          </a:p>
          <a:p>
            <a:pPr lvl="1"/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V posledních letech nárůst zájmu o moderní trendy a přírodní produkty.</a:t>
            </a:r>
          </a:p>
          <a:p>
            <a:pPr marL="0" indent="0">
              <a:buNone/>
            </a:pPr>
            <a:endParaRPr lang="en-CZ" dirty="0"/>
          </a:p>
        </p:txBody>
      </p:sp>
      <p:pic>
        <p:nvPicPr>
          <p:cNvPr id="3074" name="Picture 2" descr="Italian hair fashion with timeless and wearable hairstyles">
            <a:extLst>
              <a:ext uri="{FF2B5EF4-FFF2-40B4-BE49-F238E27FC236}">
                <a16:creationId xmlns:a16="http://schemas.microsoft.com/office/drawing/2014/main" id="{F676AD3F-2F4D-9437-FFC5-CEB5DAF890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" b="37019"/>
          <a:stretch/>
        </p:blipFill>
        <p:spPr bwMode="auto">
          <a:xfrm>
            <a:off x="3367731" y="3982995"/>
            <a:ext cx="5439467" cy="250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70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7475B5-74A6-9D02-FC10-740660129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3436" y="1820139"/>
            <a:ext cx="4270248" cy="704087"/>
          </a:xfrm>
        </p:spPr>
        <p:txBody>
          <a:bodyPr>
            <a:normAutofit/>
          </a:bodyPr>
          <a:lstStyle/>
          <a:p>
            <a:r>
              <a:rPr lang="cs-CZ" sz="2400" b="1" i="0" u="none" strike="noStrike" dirty="0">
                <a:solidFill>
                  <a:srgbClr val="000000"/>
                </a:solidFill>
                <a:effectLst/>
              </a:rPr>
              <a:t>Itálie:</a:t>
            </a:r>
            <a:endParaRPr lang="cs-CZ" sz="24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EE3C9-900F-671B-E8B6-80A57C58D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7275" y="2524226"/>
            <a:ext cx="5060633" cy="2596776"/>
          </a:xfrm>
        </p:spPr>
        <p:txBody>
          <a:bodyPr/>
          <a:lstStyle/>
          <a:p>
            <a:pPr lvl="1"/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Preferovány kvalitní, profesionální produkty.</a:t>
            </a:r>
          </a:p>
          <a:p>
            <a:pPr lvl="1"/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Rozšířené používání technik jako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balayage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 (viz. </a:t>
            </a:r>
            <a:r>
              <a:rPr lang="cs-CZ" dirty="0">
                <a:solidFill>
                  <a:srgbClr val="000000"/>
                </a:solidFill>
              </a:rPr>
              <a:t>foto) 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a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ombre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0" indent="0">
              <a:buNone/>
            </a:pPr>
            <a:endParaRPr lang="en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DD649C-527C-71EE-78F4-42AC539ED3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24226"/>
            <a:ext cx="5319712" cy="2596776"/>
          </a:xfrm>
        </p:spPr>
        <p:txBody>
          <a:bodyPr/>
          <a:lstStyle/>
          <a:p>
            <a:pPr lvl="1"/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Různorodost produktů, ale častější používání dostupných značek.</a:t>
            </a:r>
          </a:p>
          <a:p>
            <a:pPr lvl="1"/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V poslední době roste zájem o ekologické a přírodní produkty.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AB23CF-1832-5EFB-2AA4-583117EC73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9934" y="1820139"/>
            <a:ext cx="4270248" cy="704087"/>
          </a:xfrm>
        </p:spPr>
        <p:txBody>
          <a:bodyPr>
            <a:normAutofit/>
          </a:bodyPr>
          <a:lstStyle/>
          <a:p>
            <a:r>
              <a:rPr lang="cs-CZ" sz="2400" b="1" i="0" u="none" strike="noStrike" dirty="0">
                <a:solidFill>
                  <a:srgbClr val="000000"/>
                </a:solidFill>
                <a:effectLst/>
              </a:rPr>
              <a:t>Česká republika:</a:t>
            </a:r>
            <a:endParaRPr lang="cs-CZ" sz="24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0B95F24-4B6C-528D-7D88-5992E3181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5" y="467488"/>
            <a:ext cx="10358438" cy="1188720"/>
          </a:xfrm>
        </p:spPr>
        <p:txBody>
          <a:bodyPr>
            <a:normAutofit/>
          </a:bodyPr>
          <a:lstStyle/>
          <a:p>
            <a:r>
              <a:rPr lang="cs-CZ" b="1" i="0" u="none" strike="noStrike" dirty="0">
                <a:solidFill>
                  <a:srgbClr val="000000"/>
                </a:solidFill>
                <a:effectLst/>
              </a:rPr>
              <a:t>Kadeřnické produkty a techniky</a:t>
            </a:r>
            <a:endParaRPr lang="en-CZ" dirty="0"/>
          </a:p>
        </p:txBody>
      </p:sp>
      <p:pic>
        <p:nvPicPr>
          <p:cNvPr id="4098" name="Picture 2" descr="Balayage &amp; Ombre Hair Colour, hair salon, Bishop's Stortford">
            <a:extLst>
              <a:ext uri="{FF2B5EF4-FFF2-40B4-BE49-F238E27FC236}">
                <a16:creationId xmlns:a16="http://schemas.microsoft.com/office/drawing/2014/main" id="{F7A34206-89A9-0D2C-4E1B-6EF1A395AF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t="58870" r="1552" b="1038"/>
          <a:stretch/>
        </p:blipFill>
        <p:spPr bwMode="auto">
          <a:xfrm>
            <a:off x="3747611" y="4176613"/>
            <a:ext cx="5214938" cy="231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610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4CC68A-5C3F-8743-D407-A53253A7D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3436" y="1695641"/>
            <a:ext cx="4270248" cy="704087"/>
          </a:xfrm>
        </p:spPr>
        <p:txBody>
          <a:bodyPr>
            <a:normAutofit/>
          </a:bodyPr>
          <a:lstStyle/>
          <a:p>
            <a:r>
              <a:rPr lang="cs-CZ" sz="2400" b="1" i="0" u="none" strike="noStrike" dirty="0">
                <a:solidFill>
                  <a:srgbClr val="000000"/>
                </a:solidFill>
                <a:effectLst/>
              </a:rPr>
              <a:t>Itálie:</a:t>
            </a:r>
            <a:endParaRPr lang="cs-CZ" sz="24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5CE3F-B05B-817A-E686-5403BDE9C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710" y="2439161"/>
            <a:ext cx="5218738" cy="2596776"/>
          </a:xfrm>
        </p:spPr>
        <p:txBody>
          <a:bodyPr/>
          <a:lstStyle/>
          <a:p>
            <a:pPr lvl="1"/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Přátelský a uvolněný přístup, když zákazníci tráví čas v salonu.</a:t>
            </a:r>
          </a:p>
          <a:p>
            <a:pPr lvl="1"/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Kadeřníci často doporučují různé styly a techniky, otevřeně diskutují o trendech.</a:t>
            </a:r>
          </a:p>
          <a:p>
            <a:pPr lvl="1"/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Silný důraz na osobní vztah s klientem, co přispívá k opakovaným návštěvám.</a:t>
            </a:r>
          </a:p>
          <a:p>
            <a:pPr marL="0" indent="0">
              <a:buNone/>
            </a:pPr>
            <a:endParaRPr lang="en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35EB7C-03A6-C36F-DC66-A06BECB927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491499"/>
            <a:ext cx="5591175" cy="2596776"/>
          </a:xfrm>
        </p:spPr>
        <p:txBody>
          <a:bodyPr/>
          <a:lstStyle/>
          <a:p>
            <a:pPr lvl="1"/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Profesionálnější a stručnější přístup, zaměřený na efektivitu.</a:t>
            </a:r>
          </a:p>
          <a:p>
            <a:pPr lvl="1"/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Zákazníci často preferují rychlé a účinné služby bez zbytečných konverzací.</a:t>
            </a:r>
          </a:p>
          <a:p>
            <a:pPr lvl="1"/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Kadeřníci obvykle dodržují přání klienta bez širších doporučení, což může omezit kreativitu. </a:t>
            </a:r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E222EA-A3B1-B9BA-0D17-2EAC48C617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8316" y="1721810"/>
            <a:ext cx="4270248" cy="704087"/>
          </a:xfrm>
        </p:spPr>
        <p:txBody>
          <a:bodyPr>
            <a:normAutofit/>
          </a:bodyPr>
          <a:lstStyle/>
          <a:p>
            <a:r>
              <a:rPr lang="cs-CZ" sz="2400" b="1" i="0" u="none" strike="noStrike" dirty="0">
                <a:solidFill>
                  <a:srgbClr val="000000"/>
                </a:solidFill>
                <a:effectLst/>
              </a:rPr>
              <a:t>Česká republika:</a:t>
            </a:r>
            <a:endParaRPr lang="cs-CZ" sz="24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FF5CCF-A1F6-1E13-706E-6C73083DE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10" y="467488"/>
            <a:ext cx="10888579" cy="1188720"/>
          </a:xfrm>
        </p:spPr>
        <p:txBody>
          <a:bodyPr>
            <a:normAutofit/>
          </a:bodyPr>
          <a:lstStyle/>
          <a:p>
            <a:r>
              <a:rPr lang="cs-CZ" b="1" i="0" u="none" strike="noStrike" dirty="0">
                <a:solidFill>
                  <a:srgbClr val="000000"/>
                </a:solidFill>
                <a:effectLst/>
              </a:rPr>
              <a:t>Zákaznický servis a komunikace</a:t>
            </a:r>
            <a:endParaRPr lang="en-CZ" dirty="0"/>
          </a:p>
        </p:txBody>
      </p:sp>
      <p:pic>
        <p:nvPicPr>
          <p:cNvPr id="5122" name="Picture 2" descr="The 12 best foreigner-friendly hair salons in Prague as hand-picked by  locals - Prague, Czech Republic">
            <a:extLst>
              <a:ext uri="{FF2B5EF4-FFF2-40B4-BE49-F238E27FC236}">
                <a16:creationId xmlns:a16="http://schemas.microsoft.com/office/drawing/2014/main" id="{11D20D1F-E585-4492-FC4F-8A6CC916E7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0" b="29264"/>
          <a:stretch/>
        </p:blipFill>
        <p:spPr bwMode="auto">
          <a:xfrm>
            <a:off x="3055142" y="4704058"/>
            <a:ext cx="6081713" cy="154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46347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40</TotalTime>
  <Words>282</Words>
  <Application>Microsoft Office PowerPoint</Application>
  <PresentationFormat>Širokoúhlá obrazovka</PresentationFormat>
  <Paragraphs>42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Calibri</vt:lpstr>
      <vt:lpstr>Constantia</vt:lpstr>
      <vt:lpstr>Gill Sans MT</vt:lpstr>
      <vt:lpstr>-webkit-standard</vt:lpstr>
      <vt:lpstr>Parcel</vt:lpstr>
      <vt:lpstr>Prezentace aplikace PowerPoint</vt:lpstr>
      <vt:lpstr>Kulturní rozdíly v kadeřnictví:  Itálie vs. Česká republika</vt:lpstr>
      <vt:lpstr>Historie kadeřnictví</vt:lpstr>
      <vt:lpstr>Přístup k péči o vlasy</vt:lpstr>
      <vt:lpstr>Kadeřnické trendy</vt:lpstr>
      <vt:lpstr>Kadeřnické produkty a techniky</vt:lpstr>
      <vt:lpstr>Zákaznický servis a komunikace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Tereza Oupicova</dc:creator>
  <cp:lastModifiedBy>simonova hana</cp:lastModifiedBy>
  <cp:revision>8</cp:revision>
  <dcterms:created xsi:type="dcterms:W3CDTF">2024-09-23T22:37:07Z</dcterms:created>
  <dcterms:modified xsi:type="dcterms:W3CDTF">2026-01-26T17:23:47Z</dcterms:modified>
</cp:coreProperties>
</file>