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70" r:id="rId2"/>
    <p:sldId id="262" r:id="rId3"/>
    <p:sldId id="263" r:id="rId4"/>
    <p:sldId id="266" r:id="rId5"/>
    <p:sldId id="265" r:id="rId6"/>
    <p:sldId id="269" r:id="rId7"/>
    <p:sldId id="268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F0"/>
    <a:srgbClr val="FC2629"/>
    <a:srgbClr val="CF0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2"/>
  </p:normalViewPr>
  <p:slideViewPr>
    <p:cSldViewPr snapToGrid="0">
      <p:cViewPr varScale="1">
        <p:scale>
          <a:sx n="102" d="100"/>
          <a:sy n="102" d="100"/>
        </p:scale>
        <p:origin x="1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6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4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8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4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9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8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4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76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 descr="Obsah obrázku Vínově červená, Obdélník, červená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3664"/>
            <a:ext cx="6858000" cy="12058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Obrázek 6" descr="Obsah obrázku snímek obrazovky, Písmo, Elektricky modrá, Grafika&#10;&#10;Popis se vygeneroval automaticky.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11" y="938238"/>
            <a:ext cx="2619482" cy="102899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ovéPole 10"/>
          <p:cNvSpPr txBox="1"/>
          <p:nvPr/>
        </p:nvSpPr>
        <p:spPr>
          <a:xfrm>
            <a:off x="2878352" y="2524307"/>
            <a:ext cx="6446087" cy="71558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100" b="1" dirty="0">
                <a:solidFill>
                  <a:srgbClr val="000000"/>
                </a:solidFill>
                <a:latin typeface="Calibri"/>
              </a:rPr>
              <a:t>ID mobility: </a:t>
            </a:r>
            <a:r>
              <a:rPr lang="cs-CZ" sz="2100" b="1" dirty="0" smtClean="0">
                <a:solidFill>
                  <a:srgbClr val="000000"/>
                </a:solidFill>
                <a:latin typeface="Calibri"/>
              </a:rPr>
              <a:t>SHORT-02</a:t>
            </a:r>
            <a: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cs-CZ" sz="2100" b="1" dirty="0">
                <a:solidFill>
                  <a:srgbClr val="000000"/>
                </a:solidFill>
                <a:latin typeface="Calibri"/>
              </a:rPr>
              <a:t>Číslo projektu: 2024-1-CZ01-KA122-VET-000230261</a:t>
            </a:r>
          </a:p>
        </p:txBody>
      </p:sp>
      <p:sp>
        <p:nvSpPr>
          <p:cNvPr id="7" name="TextovéPole 13"/>
          <p:cNvSpPr txBox="1"/>
          <p:nvPr/>
        </p:nvSpPr>
        <p:spPr>
          <a:xfrm>
            <a:off x="4512220" y="3309844"/>
            <a:ext cx="2392673" cy="117724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dirty="0">
                <a:solidFill>
                  <a:srgbClr val="000000"/>
                </a:solidFill>
                <a:latin typeface="Constantia"/>
              </a:rPr>
              <a:t>Italská krása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dirty="0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244" y="5055577"/>
            <a:ext cx="2954272" cy="9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Vlajka Itálie Vítr · Fotografie zdarma na Pixabay">
            <a:extLst>
              <a:ext uri="{FF2B5EF4-FFF2-40B4-BE49-F238E27FC236}">
                <a16:creationId xmlns:a16="http://schemas.microsoft.com/office/drawing/2014/main" id="{F679ECCF-3ED3-440F-3811-2C71FDE5D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280" y="0"/>
            <a:ext cx="12215280" cy="6864577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B545B2B-6C2A-047D-D27B-20FEBF7D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82" y="2342944"/>
            <a:ext cx="10997436" cy="1086056"/>
          </a:xfrm>
        </p:spPr>
        <p:txBody>
          <a:bodyPr/>
          <a:lstStyle/>
          <a:p>
            <a:pPr algn="ctr"/>
            <a:r>
              <a:rPr lang="cs-CZ" sz="5400" dirty="0">
                <a:solidFill>
                  <a:schemeClr val="tx1"/>
                </a:solidFill>
                <a:highlight>
                  <a:srgbClr val="000000"/>
                </a:highlight>
                <a:latin typeface="Lucida Sans"/>
              </a:rPr>
              <a:t>Foukaná po </a:t>
            </a:r>
            <a:r>
              <a:rPr lang="cs-CZ" sz="5400" dirty="0" err="1">
                <a:solidFill>
                  <a:schemeClr val="tx1"/>
                </a:solidFill>
                <a:highlight>
                  <a:srgbClr val="000000"/>
                </a:highlight>
                <a:latin typeface="Lucida Sans"/>
              </a:rPr>
              <a:t>italsku</a:t>
            </a:r>
            <a:endParaRPr lang="cs-CZ" sz="5400" dirty="0">
              <a:solidFill>
                <a:schemeClr val="tx1"/>
              </a:solidFill>
              <a:highlight>
                <a:srgbClr val="000000"/>
              </a:highlight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5226427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5B20E0-0288-2E6E-B115-FA40FC13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393" y="393791"/>
            <a:ext cx="7344667" cy="1518349"/>
          </a:xfrm>
        </p:spPr>
        <p:txBody>
          <a:bodyPr>
            <a:normAutofit/>
          </a:bodyPr>
          <a:lstStyle/>
          <a:p>
            <a:r>
              <a:rPr lang="cs-CZ" sz="4000" b="1" dirty="0"/>
              <a:t>Foukaná přes kulatý kartáč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799995"/>
            <a:ext cx="0" cy="325547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63FD5-C519-9295-5F92-F30BFFA1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612" y="2305931"/>
            <a:ext cx="6009262" cy="4552069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b="1" u="sng" dirty="0"/>
              <a:t>Kulaté kartáče z Itálie – 6 klíčových výhod: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/>
              <a:t>1) Profesionální kvalita</a:t>
            </a:r>
            <a:r>
              <a:rPr lang="cs-CZ" sz="1800" dirty="0"/>
              <a:t> – precizní italské zpracování pro dlouhou životnost.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/>
              <a:t>2) Rovnoměrné rozložení tepla</a:t>
            </a:r>
            <a:r>
              <a:rPr lang="cs-CZ" sz="1800" dirty="0"/>
              <a:t> – keramické/turmalínové válce zrychlují foukání.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/>
              <a:t>3) Hladký a lesklý výsledek</a:t>
            </a:r>
            <a:r>
              <a:rPr lang="cs-CZ" sz="1800" dirty="0"/>
              <a:t> – přírodní štětiny uhladí vlas a eliminují </a:t>
            </a:r>
            <a:r>
              <a:rPr lang="cs-CZ" sz="1800" dirty="0" err="1"/>
              <a:t>krepatění</a:t>
            </a:r>
            <a:r>
              <a:rPr lang="cs-CZ" sz="18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/>
              <a:t>4) Ergonomický design</a:t>
            </a:r>
            <a:r>
              <a:rPr lang="cs-CZ" sz="1800" dirty="0"/>
              <a:t> – lehké, pohodlné a neklouzavé rukojeti.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/>
              <a:t>5) Univerzální použití</a:t>
            </a:r>
            <a:r>
              <a:rPr lang="cs-CZ" sz="1800" dirty="0"/>
              <a:t> – různé průměry pro krátké, střední i dlouhé vlasy.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/>
              <a:t>6) Oblíbené kadeřníky</a:t>
            </a:r>
            <a:r>
              <a:rPr lang="cs-CZ" sz="1800" dirty="0"/>
              <a:t> – značky jako 3ME </a:t>
            </a:r>
            <a:r>
              <a:rPr lang="cs-CZ" sz="1800" dirty="0" err="1"/>
              <a:t>Maestri</a:t>
            </a:r>
            <a:r>
              <a:rPr lang="cs-CZ" sz="1800" dirty="0"/>
              <a:t>, Milano Italy, Tek Italy se používají v salonech po celé Evropě.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400" dirty="0">
              <a:highlight>
                <a:srgbClr val="808080"/>
              </a:highlight>
              <a:ea typeface="+mn-lt"/>
              <a:cs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22BEC5A-AD42-C198-BE68-B09889A7A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311" b="-3"/>
          <a:stretch>
            <a:fillRect/>
          </a:stretch>
        </p:blipFill>
        <p:spPr>
          <a:xfrm>
            <a:off x="8305060" y="802534"/>
            <a:ext cx="2973279" cy="5252932"/>
          </a:xfrm>
          <a:custGeom>
            <a:avLst/>
            <a:gdLst/>
            <a:ahLst/>
            <a:cxnLst/>
            <a:rect l="l" t="t" r="r" b="b"/>
            <a:pathLst>
              <a:path w="2973279" h="5252932">
                <a:moveTo>
                  <a:pt x="1486464" y="0"/>
                </a:moveTo>
                <a:lnTo>
                  <a:pt x="1486817" y="0"/>
                </a:lnTo>
                <a:cubicBezTo>
                  <a:pt x="2307778" y="0"/>
                  <a:pt x="2973279" y="667085"/>
                  <a:pt x="2973279" y="1489968"/>
                </a:cubicBezTo>
                <a:lnTo>
                  <a:pt x="2973279" y="5252932"/>
                </a:lnTo>
                <a:lnTo>
                  <a:pt x="0" y="5252932"/>
                </a:lnTo>
                <a:lnTo>
                  <a:pt x="0" y="1489968"/>
                </a:lnTo>
                <a:cubicBezTo>
                  <a:pt x="0" y="667085"/>
                  <a:pt x="665498" y="0"/>
                  <a:pt x="148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99824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B685BA-2F0F-6153-16E8-7FBC6243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15" y="895440"/>
            <a:ext cx="6796984" cy="1518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 err="1">
                <a:latin typeface="+mj-lt"/>
                <a:ea typeface="+mj-ea"/>
                <a:cs typeface="+mj-cs"/>
              </a:rPr>
              <a:t>Diagnóza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vlasů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zákaznice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799995"/>
            <a:ext cx="0" cy="325547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A193C8-1C19-81DA-5EC2-C8D41202F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8776" y="3284991"/>
            <a:ext cx="6009262" cy="2096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Zákaznice</a:t>
            </a:r>
            <a:r>
              <a:rPr lang="en-US" dirty="0"/>
              <a:t> má středně dlouhé </a:t>
            </a:r>
            <a:r>
              <a:rPr lang="en-US" dirty="0" err="1"/>
              <a:t>rovné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, </a:t>
            </a:r>
            <a:r>
              <a:rPr lang="en-US" dirty="0" err="1"/>
              <a:t>jejich</a:t>
            </a:r>
            <a:r>
              <a:rPr lang="en-US" dirty="0"/>
              <a:t> barva je </a:t>
            </a:r>
            <a:r>
              <a:rPr lang="en-US" dirty="0" err="1"/>
              <a:t>tmavě</a:t>
            </a:r>
            <a:r>
              <a:rPr lang="en-US" dirty="0"/>
              <a:t> </a:t>
            </a:r>
            <a:r>
              <a:rPr lang="en-US" dirty="0" err="1"/>
              <a:t>čokoládová</a:t>
            </a:r>
            <a:r>
              <a:rPr lang="en-US" dirty="0"/>
              <a:t>.</a:t>
            </a:r>
          </a:p>
          <a:p>
            <a:r>
              <a:rPr lang="en-US" dirty="0"/>
              <a:t>Zákaznice má </a:t>
            </a:r>
            <a:r>
              <a:rPr lang="en-US" dirty="0" err="1"/>
              <a:t>jemně</a:t>
            </a:r>
            <a:r>
              <a:rPr lang="en-US" dirty="0"/>
              <a:t> </a:t>
            </a:r>
            <a:r>
              <a:rPr lang="en-US" dirty="0" err="1"/>
              <a:t>prošedivělé</a:t>
            </a:r>
            <a:r>
              <a:rPr lang="en-US" dirty="0"/>
              <a:t> </a:t>
            </a:r>
            <a:r>
              <a:rPr lang="en-US" dirty="0" err="1"/>
              <a:t>vlasy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02ECEDE-AE2E-B014-35E9-37F6601D8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" r="3" b="3"/>
          <a:stretch>
            <a:fillRect/>
          </a:stretch>
        </p:blipFill>
        <p:spPr>
          <a:xfrm>
            <a:off x="8305060" y="802534"/>
            <a:ext cx="2973279" cy="5252932"/>
          </a:xfrm>
          <a:custGeom>
            <a:avLst/>
            <a:gdLst/>
            <a:ahLst/>
            <a:cxnLst/>
            <a:rect l="l" t="t" r="r" b="b"/>
            <a:pathLst>
              <a:path w="2973279" h="5252932">
                <a:moveTo>
                  <a:pt x="1486464" y="0"/>
                </a:moveTo>
                <a:lnTo>
                  <a:pt x="1486817" y="0"/>
                </a:lnTo>
                <a:cubicBezTo>
                  <a:pt x="2307778" y="0"/>
                  <a:pt x="2973279" y="667085"/>
                  <a:pt x="2973279" y="1489968"/>
                </a:cubicBezTo>
                <a:lnTo>
                  <a:pt x="2973279" y="5252932"/>
                </a:lnTo>
                <a:lnTo>
                  <a:pt x="0" y="5252932"/>
                </a:lnTo>
                <a:lnTo>
                  <a:pt x="0" y="1489968"/>
                </a:lnTo>
                <a:cubicBezTo>
                  <a:pt x="0" y="667085"/>
                  <a:pt x="665498" y="0"/>
                  <a:pt x="148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55944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216CDE-F7E2-B318-4C9C-5CD05167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14" y="895440"/>
            <a:ext cx="7805631" cy="1518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 err="1">
                <a:latin typeface="+mj-lt"/>
                <a:ea typeface="+mj-ea"/>
                <a:cs typeface="+mj-cs"/>
              </a:rPr>
              <a:t>Technologický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postup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atin typeface="+mj-lt"/>
                <a:ea typeface="+mj-ea"/>
                <a:cs typeface="+mj-cs"/>
              </a:rPr>
              <a:t>foukání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799995"/>
            <a:ext cx="0" cy="325547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11C5B4-3313-0FC2-4CD4-42309D76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2638" y="2714674"/>
            <a:ext cx="6009262" cy="34244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 err="1"/>
              <a:t>Vlasy</a:t>
            </a:r>
            <a:r>
              <a:rPr lang="en-US" sz="1600" dirty="0"/>
              <a:t> </a:t>
            </a:r>
            <a:r>
              <a:rPr lang="en-US" sz="1600" dirty="0" err="1"/>
              <a:t>prosušíme</a:t>
            </a:r>
            <a:r>
              <a:rPr lang="en-US" sz="1600" dirty="0"/>
              <a:t> </a:t>
            </a:r>
            <a:r>
              <a:rPr lang="en-US" sz="1600" dirty="0" err="1"/>
              <a:t>ručníkem</a:t>
            </a:r>
            <a:r>
              <a:rPr lang="en-US" sz="1600" dirty="0"/>
              <a:t> a </a:t>
            </a:r>
            <a:r>
              <a:rPr lang="en-US" sz="1600" dirty="0" err="1"/>
              <a:t>aplikujeme</a:t>
            </a:r>
            <a:r>
              <a:rPr lang="en-US" sz="1600" dirty="0"/>
              <a:t> </a:t>
            </a:r>
            <a:r>
              <a:rPr lang="en-US" sz="1600" b="1" dirty="0" err="1"/>
              <a:t>tužidlo</a:t>
            </a:r>
            <a:r>
              <a:rPr lang="en-US" sz="1600" b="1" dirty="0"/>
              <a:t> PURA</a:t>
            </a:r>
            <a:r>
              <a:rPr lang="en-US" sz="1600" dirty="0"/>
              <a:t> pro </a:t>
            </a:r>
            <a:r>
              <a:rPr lang="en-US" sz="1600" dirty="0" err="1"/>
              <a:t>lepší</a:t>
            </a:r>
            <a:r>
              <a:rPr lang="en-US" sz="1600" dirty="0"/>
              <a:t> </a:t>
            </a:r>
            <a:r>
              <a:rPr lang="en-US" sz="1600" dirty="0" err="1"/>
              <a:t>tvar</a:t>
            </a:r>
            <a:r>
              <a:rPr lang="en-US" sz="1600" dirty="0"/>
              <a:t> a </a:t>
            </a:r>
            <a:r>
              <a:rPr lang="en-US" sz="1600" dirty="0" err="1"/>
              <a:t>objem</a:t>
            </a:r>
            <a:r>
              <a:rPr lang="en-US" sz="1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600" dirty="0" err="1"/>
              <a:t>Foukání</a:t>
            </a:r>
            <a:r>
              <a:rPr lang="en-US" sz="1600" dirty="0"/>
              <a:t> </a:t>
            </a:r>
            <a:r>
              <a:rPr lang="en-US" sz="1600" dirty="0" err="1"/>
              <a:t>začínáme</a:t>
            </a:r>
            <a:r>
              <a:rPr lang="en-US" sz="1600" dirty="0"/>
              <a:t> </a:t>
            </a:r>
            <a:r>
              <a:rPr lang="en-US" sz="1600" b="1" dirty="0" err="1"/>
              <a:t>vzadu</a:t>
            </a:r>
            <a:r>
              <a:rPr lang="en-US" sz="1600" b="1" dirty="0"/>
              <a:t> od </a:t>
            </a:r>
            <a:r>
              <a:rPr lang="en-US" sz="1600" b="1" dirty="0" err="1"/>
              <a:t>týlu</a:t>
            </a:r>
            <a:r>
              <a:rPr lang="en-US" sz="1600" b="1" dirty="0"/>
              <a:t> </a:t>
            </a:r>
            <a:r>
              <a:rPr lang="en-US" sz="1600" b="1" dirty="0" err="1"/>
              <a:t>směrem</a:t>
            </a:r>
            <a:r>
              <a:rPr lang="en-US" sz="1600" b="1" dirty="0"/>
              <a:t> k </a:t>
            </a:r>
            <a:r>
              <a:rPr lang="en-US" sz="1600" b="1" dirty="0" err="1"/>
              <a:t>temeni</a:t>
            </a:r>
            <a:r>
              <a:rPr lang="en-US" sz="1600" dirty="0"/>
              <a:t> </a:t>
            </a:r>
            <a:r>
              <a:rPr lang="en-US" sz="1600" dirty="0" err="1"/>
              <a:t>pomocí</a:t>
            </a:r>
            <a:r>
              <a:rPr lang="en-US" sz="1600" dirty="0"/>
              <a:t> </a:t>
            </a:r>
            <a:r>
              <a:rPr lang="en-US" sz="1600" dirty="0" err="1"/>
              <a:t>kulatého</a:t>
            </a:r>
            <a:r>
              <a:rPr lang="en-US" sz="1600" dirty="0"/>
              <a:t> </a:t>
            </a:r>
            <a:r>
              <a:rPr lang="en-US" sz="1600" dirty="0" err="1"/>
              <a:t>kartáče</a:t>
            </a:r>
            <a:r>
              <a:rPr lang="en-US" sz="1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600" dirty="0" err="1"/>
              <a:t>Pokračujeme</a:t>
            </a:r>
            <a:r>
              <a:rPr lang="en-US" sz="1600" dirty="0"/>
              <a:t> </a:t>
            </a:r>
            <a:r>
              <a:rPr lang="en-US" sz="1600" b="1" dirty="0" err="1"/>
              <a:t>na</a:t>
            </a:r>
            <a:r>
              <a:rPr lang="en-US" sz="1600" b="1" dirty="0"/>
              <a:t> </a:t>
            </a:r>
            <a:r>
              <a:rPr lang="en-US" sz="1600" b="1" dirty="0" err="1"/>
              <a:t>postranní</a:t>
            </a:r>
            <a:r>
              <a:rPr lang="en-US" sz="1600" b="1" dirty="0"/>
              <a:t> </a:t>
            </a:r>
            <a:r>
              <a:rPr lang="en-US" sz="1600" b="1" dirty="0" err="1"/>
              <a:t>partie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postupně</a:t>
            </a:r>
            <a:r>
              <a:rPr lang="en-US" sz="1600" dirty="0"/>
              <a:t> </a:t>
            </a:r>
            <a:r>
              <a:rPr lang="en-US" sz="1600" dirty="0" err="1"/>
              <a:t>uhlazujeme</a:t>
            </a:r>
            <a:r>
              <a:rPr lang="en-US" sz="1600" dirty="0"/>
              <a:t> a </a:t>
            </a:r>
            <a:r>
              <a:rPr lang="en-US" sz="1600" dirty="0" err="1"/>
              <a:t>tvarujeme</a:t>
            </a:r>
            <a:r>
              <a:rPr lang="en-US" sz="1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600" dirty="0" err="1"/>
              <a:t>Nakonec</a:t>
            </a:r>
            <a:r>
              <a:rPr lang="en-US" sz="1600" dirty="0"/>
              <a:t> </a:t>
            </a:r>
            <a:r>
              <a:rPr lang="en-US" sz="1600" dirty="0" err="1"/>
              <a:t>upravíme</a:t>
            </a:r>
            <a:r>
              <a:rPr lang="en-US" sz="1600" dirty="0"/>
              <a:t> </a:t>
            </a:r>
            <a:r>
              <a:rPr lang="en-US" sz="1600" b="1" dirty="0" err="1"/>
              <a:t>temenní</a:t>
            </a:r>
            <a:r>
              <a:rPr lang="en-US" sz="1600" b="1" dirty="0"/>
              <a:t> </a:t>
            </a:r>
            <a:r>
              <a:rPr lang="en-US" sz="1600" b="1" dirty="0" err="1"/>
              <a:t>část</a:t>
            </a:r>
            <a:r>
              <a:rPr lang="en-US" sz="1600" dirty="0"/>
              <a:t>, </a:t>
            </a:r>
            <a:r>
              <a:rPr lang="en-US" sz="1600" dirty="0" err="1"/>
              <a:t>kam</a:t>
            </a:r>
            <a:r>
              <a:rPr lang="en-US" sz="1600" dirty="0"/>
              <a:t> </a:t>
            </a:r>
            <a:r>
              <a:rPr lang="en-US" sz="1600" dirty="0" err="1"/>
              <a:t>dodáme</a:t>
            </a:r>
            <a:r>
              <a:rPr lang="en-US" sz="1600" dirty="0"/>
              <a:t> </a:t>
            </a:r>
            <a:r>
              <a:rPr lang="en-US" sz="1600" dirty="0" err="1"/>
              <a:t>výšku</a:t>
            </a:r>
            <a:r>
              <a:rPr lang="en-US" sz="1600" dirty="0"/>
              <a:t> a </a:t>
            </a:r>
            <a:r>
              <a:rPr lang="en-US" sz="1600" dirty="0" err="1"/>
              <a:t>finální</a:t>
            </a:r>
            <a:r>
              <a:rPr lang="en-US" sz="1600" dirty="0"/>
              <a:t> </a:t>
            </a:r>
            <a:r>
              <a:rPr lang="en-US" sz="1600" dirty="0" err="1"/>
              <a:t>tvar</a:t>
            </a:r>
            <a:r>
              <a:rPr lang="en-US" sz="1600" dirty="0"/>
              <a:t> </a:t>
            </a:r>
            <a:r>
              <a:rPr lang="en-US" sz="1600" dirty="0" err="1"/>
              <a:t>účesu</a:t>
            </a:r>
            <a:r>
              <a:rPr lang="en-US" sz="16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600" dirty="0" err="1"/>
              <a:t>Vlasy</a:t>
            </a:r>
            <a:r>
              <a:rPr lang="en-US" sz="1600" dirty="0"/>
              <a:t> </a:t>
            </a:r>
            <a:r>
              <a:rPr lang="en-US" sz="1600" dirty="0" err="1"/>
              <a:t>necháme</a:t>
            </a:r>
            <a:r>
              <a:rPr lang="en-US" sz="1600" dirty="0"/>
              <a:t> </a:t>
            </a:r>
            <a:r>
              <a:rPr lang="en-US" sz="1600" dirty="0" err="1"/>
              <a:t>vychladnout</a:t>
            </a:r>
            <a:r>
              <a:rPr lang="en-US" sz="1600" dirty="0"/>
              <a:t>, aby se </a:t>
            </a:r>
            <a:r>
              <a:rPr lang="en-US" sz="1600" dirty="0" err="1"/>
              <a:t>fixoval</a:t>
            </a:r>
            <a:r>
              <a:rPr lang="en-US" sz="1600" dirty="0"/>
              <a:t> </a:t>
            </a:r>
            <a:r>
              <a:rPr lang="en-US" sz="1600" dirty="0" err="1"/>
              <a:t>tvar</a:t>
            </a:r>
            <a:r>
              <a:rPr lang="en-US" sz="1600" dirty="0"/>
              <a:t> </a:t>
            </a:r>
            <a:r>
              <a:rPr lang="en-US" sz="1600" dirty="0" err="1"/>
              <a:t>foukané</a:t>
            </a:r>
            <a:r>
              <a:rPr lang="en-US" sz="1600" dirty="0"/>
              <a:t>.</a:t>
            </a:r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52A3543A-C58A-0C4F-E3D7-C595AFC70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" r="3" b="3"/>
          <a:stretch>
            <a:fillRect/>
          </a:stretch>
        </p:blipFill>
        <p:spPr>
          <a:xfrm>
            <a:off x="8305060" y="802534"/>
            <a:ext cx="2973279" cy="5252932"/>
          </a:xfrm>
          <a:custGeom>
            <a:avLst/>
            <a:gdLst/>
            <a:ahLst/>
            <a:cxnLst/>
            <a:rect l="l" t="t" r="r" b="b"/>
            <a:pathLst>
              <a:path w="2973279" h="5252932">
                <a:moveTo>
                  <a:pt x="1486464" y="0"/>
                </a:moveTo>
                <a:lnTo>
                  <a:pt x="1486817" y="0"/>
                </a:lnTo>
                <a:cubicBezTo>
                  <a:pt x="2307778" y="0"/>
                  <a:pt x="2973279" y="667085"/>
                  <a:pt x="2973279" y="1489968"/>
                </a:cubicBezTo>
                <a:lnTo>
                  <a:pt x="2973279" y="5252932"/>
                </a:lnTo>
                <a:lnTo>
                  <a:pt x="0" y="5252932"/>
                </a:lnTo>
                <a:lnTo>
                  <a:pt x="0" y="1489968"/>
                </a:lnTo>
                <a:cubicBezTo>
                  <a:pt x="0" y="667085"/>
                  <a:pt x="665498" y="0"/>
                  <a:pt x="148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80798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657E0-0727-7611-E25D-D84EDB49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15" y="895440"/>
            <a:ext cx="6113665" cy="21623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latin typeface="+mj-lt"/>
                <a:ea typeface="+mj-ea"/>
                <a:cs typeface="+mj-cs"/>
              </a:rPr>
              <a:t>Rozdíl</a:t>
            </a:r>
            <a:r>
              <a:rPr lang="en-US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mezi</a:t>
            </a:r>
            <a:r>
              <a:rPr lang="en-US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foukáním</a:t>
            </a:r>
            <a:r>
              <a:rPr lang="en-US" b="1" kern="1200" dirty="0">
                <a:latin typeface="+mj-lt"/>
                <a:ea typeface="+mj-ea"/>
                <a:cs typeface="+mj-cs"/>
              </a:rPr>
              <a:t> v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Itálii</a:t>
            </a:r>
            <a:r>
              <a:rPr lang="en-US" b="1" kern="1200" dirty="0">
                <a:latin typeface="+mj-lt"/>
                <a:ea typeface="+mj-ea"/>
                <a:cs typeface="+mj-cs"/>
              </a:rPr>
              <a:t> a v ČR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3426138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D1DF8-3D5A-F0CB-50A2-770E0B0E6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2638" y="3311150"/>
            <a:ext cx="4523362" cy="282798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V Itálii se používá </a:t>
            </a:r>
            <a:r>
              <a:rPr lang="en-US" sz="1700" b="1"/>
              <a:t>mnohem teplejší vzduch</a:t>
            </a:r>
            <a:r>
              <a:rPr lang="en-US" sz="1700"/>
              <a:t>, který dokáže perfektně vyhladit jejich typicky </a:t>
            </a:r>
            <a:r>
              <a:rPr lang="en-US" sz="1700" b="1"/>
              <a:t>tvrdé a hrubé vlasy</a:t>
            </a:r>
            <a:r>
              <a:rPr lang="en-US" sz="1700"/>
              <a:t>. Proto je tam technika foukané výrazně „silovější“.</a:t>
            </a:r>
          </a:p>
          <a:p>
            <a:pPr>
              <a:lnSpc>
                <a:spcPct val="110000"/>
              </a:lnSpc>
            </a:pPr>
            <a:r>
              <a:rPr lang="en-US" sz="1700"/>
              <a:t>V ČR mají ženy většinou </a:t>
            </a:r>
            <a:r>
              <a:rPr lang="en-US" sz="1700" b="1"/>
              <a:t>měkčí a jemnější vlasy</a:t>
            </a:r>
            <a:r>
              <a:rPr lang="en-US" sz="1700"/>
              <a:t>, takže se zde pracuje s nižší teplotou i jinou technikou, aby se vlasy nepoškodily.</a:t>
            </a:r>
          </a:p>
          <a:p>
            <a:pPr>
              <a:lnSpc>
                <a:spcPct val="110000"/>
              </a:lnSpc>
            </a:pPr>
            <a:endParaRPr lang="en-US" sz="1700"/>
          </a:p>
        </p:txBody>
      </p:sp>
      <p:pic>
        <p:nvPicPr>
          <p:cNvPr id="1026" name="Picture 2" descr="Fénovat či nefénovat vlasy? Vše, co potřebujete vědět | e-magazín Portál  pro ženy.cz">
            <a:extLst>
              <a:ext uri="{FF2B5EF4-FFF2-40B4-BE49-F238E27FC236}">
                <a16:creationId xmlns:a16="http://schemas.microsoft.com/office/drawing/2014/main" id="{FF5340D8-7FB2-F6F0-91BF-8FF7DA00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0" r="20116" b="-1"/>
          <a:stretch>
            <a:fillRect/>
          </a:stretch>
        </p:blipFill>
        <p:spPr bwMode="auto">
          <a:xfrm>
            <a:off x="6898590" y="854115"/>
            <a:ext cx="4379010" cy="5197947"/>
          </a:xfrm>
          <a:custGeom>
            <a:avLst/>
            <a:gdLst/>
            <a:ahLst/>
            <a:cxnLst/>
            <a:rect l="l" t="t" r="r" b="b"/>
            <a:pathLst>
              <a:path w="4379010" h="5197947">
                <a:moveTo>
                  <a:pt x="2189246" y="0"/>
                </a:moveTo>
                <a:lnTo>
                  <a:pt x="2189765" y="0"/>
                </a:lnTo>
                <a:cubicBezTo>
                  <a:pt x="3398870" y="0"/>
                  <a:pt x="4379010" y="980166"/>
                  <a:pt x="4379010" y="2189248"/>
                </a:cubicBezTo>
                <a:lnTo>
                  <a:pt x="4379010" y="5197947"/>
                </a:lnTo>
                <a:lnTo>
                  <a:pt x="0" y="5197947"/>
                </a:lnTo>
                <a:lnTo>
                  <a:pt x="0" y="2457757"/>
                </a:lnTo>
                <a:lnTo>
                  <a:pt x="0" y="2189248"/>
                </a:lnTo>
                <a:cubicBezTo>
                  <a:pt x="0" y="980166"/>
                  <a:pt x="980137" y="0"/>
                  <a:pt x="21892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0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F5072-2387-6D8E-8D9A-2C8FED7A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89" y="876302"/>
            <a:ext cx="10772511" cy="1086056"/>
          </a:xfrm>
        </p:spPr>
        <p:txBody>
          <a:bodyPr/>
          <a:lstStyle/>
          <a:p>
            <a:r>
              <a:rPr lang="cs-CZ" dirty="0"/>
              <a:t>Kosmetika </a:t>
            </a:r>
            <a:r>
              <a:rPr lang="cs-CZ" dirty="0" err="1"/>
              <a:t>Pura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9BD9BF-5164-473E-A832-67F8C81A8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89" y="1962358"/>
            <a:ext cx="11181821" cy="39032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/>
              <a:t>Styling s PURA </a:t>
            </a:r>
            <a:r>
              <a:rPr lang="cs-CZ" b="1" dirty="0" err="1"/>
              <a:t>Cosmetics</a:t>
            </a:r>
            <a:endParaRPr lang="cs-CZ" b="1" dirty="0"/>
          </a:p>
          <a:p>
            <a:r>
              <a:rPr lang="cs-CZ" dirty="0"/>
              <a:t>PURA nabízí profesionální styling, který vlasy chrání i při vysokých teplotách italské foukané.</a:t>
            </a:r>
          </a:p>
          <a:p>
            <a:r>
              <a:rPr lang="cs-CZ" dirty="0"/>
              <a:t>Tužidla a krémy PURA dodají vlasům </a:t>
            </a:r>
            <a:r>
              <a:rPr lang="cs-CZ" b="1" dirty="0"/>
              <a:t>objem, pevnost a lesk</a:t>
            </a:r>
            <a:r>
              <a:rPr lang="cs-CZ" dirty="0"/>
              <a:t>, aniž by je zatížily. </a:t>
            </a:r>
          </a:p>
          <a:p>
            <a:r>
              <a:rPr lang="cs-CZ" dirty="0"/>
              <a:t>Produkty zanechávají vlasy hladké, poddajné a lépe kontrolovatelné během foukání i finálního stylingu. </a:t>
            </a:r>
          </a:p>
          <a:p>
            <a:r>
              <a:rPr lang="cs-CZ" dirty="0"/>
              <a:t>Díky lehkému složení jsou vhodné i pro </a:t>
            </a:r>
            <a:r>
              <a:rPr lang="cs-CZ" b="1" dirty="0"/>
              <a:t>české jemnější vlasy</a:t>
            </a:r>
            <a:r>
              <a:rPr lang="cs-CZ" dirty="0"/>
              <a:t>, které potřebují podporu bez zatížení.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3209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Širokoúhlá obrazovka</PresentationFormat>
  <Paragraphs>32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Georgia Pro Light</vt:lpstr>
      <vt:lpstr>Lucida Sans</vt:lpstr>
      <vt:lpstr>VaultVTI</vt:lpstr>
      <vt:lpstr>Prezentace aplikace PowerPoint</vt:lpstr>
      <vt:lpstr>Foukaná po italsku</vt:lpstr>
      <vt:lpstr>Foukaná přes kulatý kartáč</vt:lpstr>
      <vt:lpstr>Diagnóza vlasů zákaznice</vt:lpstr>
      <vt:lpstr>Technologický postup foukání</vt:lpstr>
      <vt:lpstr>Rozdíl mezi foukáním v Itálii a v ČR</vt:lpstr>
      <vt:lpstr>Kosmetika Pura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Verner</dc:creator>
  <cp:lastModifiedBy>simonova hana</cp:lastModifiedBy>
  <cp:revision>11</cp:revision>
  <dcterms:created xsi:type="dcterms:W3CDTF">2024-06-23T00:48:01Z</dcterms:created>
  <dcterms:modified xsi:type="dcterms:W3CDTF">2026-01-26T17:24:15Z</dcterms:modified>
</cp:coreProperties>
</file>