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38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81fda795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81fda795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81fda795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81fda795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81fda79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81fda79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81fda795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681fda795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81fda795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81fda795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81fda795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81fda795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81fda795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681fda795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016143-E03C-4CFD-AFDC-14E5BDEA754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480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3356785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2300618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723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1746745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57307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843826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558497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7556540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4551051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1790479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41557532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9511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640248"/>
            <a:ext cx="5143500" cy="9043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833" y="703679"/>
            <a:ext cx="1964612" cy="77174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2158765" y="1893230"/>
            <a:ext cx="4834565" cy="53668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51435" tIns="25718" rIns="51435" bIns="25718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575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1575" b="1" dirty="0" smtClean="0">
                <a:solidFill>
                  <a:srgbClr val="000000"/>
                </a:solidFill>
                <a:latin typeface="Calibri"/>
              </a:rPr>
              <a:t>SHORT-04</a:t>
            </a:r>
            <a:r>
              <a:rPr lang="cs-CZ" sz="157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157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1575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3384165" y="2482383"/>
            <a:ext cx="1794505" cy="88293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51435" tIns="25718" rIns="51435" bIns="25718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407" y="3684304"/>
            <a:ext cx="2447148" cy="8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521074" y="1486839"/>
            <a:ext cx="8101850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lang="cs" sz="2400" b="1" i="1" dirty="0">
                <a:solidFill>
                  <a:schemeClr val="dk1"/>
                </a:solidFill>
              </a:rPr>
              <a:t>Rozdíly v kadeřnických technikách mezi Českem a Itálií</a:t>
            </a:r>
            <a:endParaRPr sz="2400" b="1" i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b="1" i="1" dirty="0">
                <a:solidFill>
                  <a:schemeClr val="dk1"/>
                </a:solidFill>
              </a:rPr>
              <a:t>Profesionální péče o vlasy: Barvení, keratin, střih </a:t>
            </a:r>
            <a:endParaRPr sz="2400" b="1" i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lang="cs" sz="1800" dirty="0">
                <a:solidFill>
                  <a:srgbClr val="001D35"/>
                </a:solidFill>
              </a:rPr>
              <a:t>Střední škola Pohoda s.r.o.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lang="cs" sz="1800" dirty="0">
                <a:solidFill>
                  <a:srgbClr val="001D35"/>
                </a:solidFill>
              </a:rPr>
              <a:t>Škola se nachází v Litoměřicích na adrese Na Vinici 2244. </a:t>
            </a:r>
            <a:endParaRPr sz="1800" b="1" i="1" dirty="0">
              <a:solidFill>
                <a:schemeClr val="dk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252772-63C1-1892-3BDC-DEE994C5C548}"/>
              </a:ext>
            </a:extLst>
          </p:cNvPr>
          <p:cNvSpPr txBox="1">
            <a:spLocks/>
          </p:cNvSpPr>
          <p:nvPr/>
        </p:nvSpPr>
        <p:spPr>
          <a:xfrm>
            <a:off x="3313279" y="3241135"/>
            <a:ext cx="2517439" cy="8418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>
                <a:solidFill>
                  <a:schemeClr val="dk2"/>
                </a:solidFill>
              </a:rPr>
              <a:t>Autor:</a:t>
            </a:r>
            <a:r>
              <a:rPr lang="cs-CZ" dirty="0">
                <a:solidFill>
                  <a:schemeClr val="dk2"/>
                </a:solidFill>
              </a:rPr>
              <a:t> </a:t>
            </a:r>
            <a:r>
              <a:rPr lang="fr-FR" dirty="0">
                <a:solidFill>
                  <a:schemeClr val="dk2"/>
                </a:solidFill>
              </a:rPr>
              <a:t>Le Lam Phong(Tomáš)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11700" y="-2092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Barvení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524831" y="1097076"/>
            <a:ext cx="4771381" cy="37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cs" sz="1375" b="1" dirty="0">
                <a:solidFill>
                  <a:schemeClr val="dk1"/>
                </a:solidFill>
              </a:rPr>
              <a:t>Rozdělení vlasů </a:t>
            </a:r>
            <a:endParaRPr sz="1375" b="1" dirty="0">
              <a:solidFill>
                <a:schemeClr val="dk1"/>
              </a:solidFill>
            </a:endParaRPr>
          </a:p>
          <a:p>
            <a:pPr marL="457200" lvl="0" indent="-315912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75"/>
              <a:buChar char="●"/>
            </a:pPr>
            <a:r>
              <a:rPr lang="cs" sz="1375" b="1" dirty="0">
                <a:solidFill>
                  <a:schemeClr val="dk1"/>
                </a:solidFill>
              </a:rPr>
              <a:t>V České republice</a:t>
            </a:r>
            <a:r>
              <a:rPr lang="cs" sz="1375" dirty="0">
                <a:solidFill>
                  <a:schemeClr val="dk1"/>
                </a:solidFill>
              </a:rPr>
              <a:t> rozdělujeme barvení vlasů na </a:t>
            </a:r>
            <a:r>
              <a:rPr lang="cs" sz="1375" b="1" dirty="0">
                <a:solidFill>
                  <a:schemeClr val="dk1"/>
                </a:solidFill>
              </a:rPr>
              <a:t>čtyři části</a:t>
            </a:r>
            <a:r>
              <a:rPr lang="cs" sz="1375" dirty="0">
                <a:solidFill>
                  <a:schemeClr val="dk1"/>
                </a:solidFill>
              </a:rPr>
              <a:t>.</a:t>
            </a:r>
            <a:endParaRPr sz="1375" dirty="0">
              <a:solidFill>
                <a:schemeClr val="dk1"/>
              </a:solidFill>
            </a:endParaRPr>
          </a:p>
          <a:p>
            <a:pPr marL="457200" lvl="0" indent="-31591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Char char="●"/>
            </a:pPr>
            <a:r>
              <a:rPr lang="cs" sz="1375" b="1" dirty="0">
                <a:solidFill>
                  <a:schemeClr val="dk1"/>
                </a:solidFill>
              </a:rPr>
              <a:t>V Itálii</a:t>
            </a:r>
            <a:r>
              <a:rPr lang="cs" sz="1375" dirty="0">
                <a:solidFill>
                  <a:schemeClr val="dk1"/>
                </a:solidFill>
              </a:rPr>
              <a:t> se barvení vlasů rozděluje pouze na </a:t>
            </a:r>
            <a:r>
              <a:rPr lang="cs" sz="1375" b="1" dirty="0">
                <a:solidFill>
                  <a:schemeClr val="dk1"/>
                </a:solidFill>
              </a:rPr>
              <a:t>dvě hlavní části</a:t>
            </a:r>
            <a:r>
              <a:rPr lang="cs" sz="1375" dirty="0">
                <a:solidFill>
                  <a:schemeClr val="dk1"/>
                </a:solidFill>
              </a:rPr>
              <a:t>.</a:t>
            </a:r>
          </a:p>
          <a:p>
            <a:pPr marL="457200" lvl="0" indent="-31591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Char char="●"/>
            </a:pPr>
            <a:endParaRPr lang="cs" sz="1375" dirty="0">
              <a:solidFill>
                <a:schemeClr val="dk1"/>
              </a:solidFill>
            </a:endParaRPr>
          </a:p>
          <a:p>
            <a:pPr marL="457200" lvl="0" indent="-31591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Char char="●"/>
            </a:pPr>
            <a:endParaRPr lang="cs" sz="1375" dirty="0">
              <a:solidFill>
                <a:schemeClr val="dk1"/>
              </a:solidFill>
            </a:endParaRPr>
          </a:p>
          <a:p>
            <a:pPr marL="457200" lvl="0" indent="-31591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Char char="●"/>
            </a:pPr>
            <a:endParaRPr lang="cs" sz="1375" dirty="0">
              <a:solidFill>
                <a:schemeClr val="dk1"/>
              </a:solidFill>
            </a:endParaRPr>
          </a:p>
          <a:p>
            <a:pPr marL="141288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</a:pPr>
            <a:endParaRPr sz="137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cs" sz="1375" b="1" dirty="0">
                <a:solidFill>
                  <a:schemeClr val="dk1"/>
                </a:solidFill>
              </a:rPr>
              <a:t>Rozdíly v technikách barvení vlasů </a:t>
            </a:r>
            <a:endParaRPr lang="cs-CZ" sz="1375" b="1" dirty="0">
              <a:solidFill>
                <a:schemeClr val="dk1"/>
              </a:solidFill>
            </a:endParaRPr>
          </a:p>
          <a:p>
            <a:pPr marL="457200" lvl="0" indent="-315912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75"/>
              <a:buChar char="●"/>
            </a:pPr>
            <a:r>
              <a:rPr lang="cs-CZ" sz="1375" dirty="0">
                <a:solidFill>
                  <a:schemeClr val="dk1"/>
                </a:solidFill>
              </a:rPr>
              <a:t>V </a:t>
            </a:r>
            <a:r>
              <a:rPr lang="cs-CZ" sz="1375" b="1" dirty="0">
                <a:solidFill>
                  <a:schemeClr val="dk1"/>
                </a:solidFill>
              </a:rPr>
              <a:t>České republice</a:t>
            </a:r>
            <a:r>
              <a:rPr lang="cs-CZ" sz="1375" dirty="0">
                <a:solidFill>
                  <a:schemeClr val="dk1"/>
                </a:solidFill>
              </a:rPr>
              <a:t> se barva </a:t>
            </a:r>
            <a:r>
              <a:rPr lang="cs-CZ" sz="1375" b="1" dirty="0">
                <a:solidFill>
                  <a:schemeClr val="dk1"/>
                </a:solidFill>
              </a:rPr>
              <a:t>nanáší štětcem natíráním</a:t>
            </a:r>
            <a:r>
              <a:rPr lang="cs-CZ" sz="1375" dirty="0">
                <a:solidFill>
                  <a:schemeClr val="dk1"/>
                </a:solidFill>
              </a:rPr>
              <a:t>.</a:t>
            </a:r>
          </a:p>
          <a:p>
            <a:pPr marL="457200" lvl="0" indent="-31591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Char char="●"/>
            </a:pPr>
            <a:r>
              <a:rPr lang="cs" sz="1375" dirty="0">
                <a:solidFill>
                  <a:schemeClr val="dk1"/>
                </a:solidFill>
              </a:rPr>
              <a:t>V </a:t>
            </a:r>
            <a:r>
              <a:rPr lang="cs" sz="1375" b="1" dirty="0">
                <a:solidFill>
                  <a:schemeClr val="dk1"/>
                </a:solidFill>
              </a:rPr>
              <a:t>Itálii</a:t>
            </a:r>
            <a:r>
              <a:rPr lang="cs" sz="1375" dirty="0">
                <a:solidFill>
                  <a:schemeClr val="dk1"/>
                </a:solidFill>
              </a:rPr>
              <a:t> se barva </a:t>
            </a:r>
            <a:r>
              <a:rPr lang="cs" sz="1375" b="1" dirty="0">
                <a:solidFill>
                  <a:schemeClr val="dk1"/>
                </a:solidFill>
              </a:rPr>
              <a:t>aplikuje pomocí ťupkování</a:t>
            </a:r>
            <a:r>
              <a:rPr lang="cs" sz="1375" dirty="0">
                <a:solidFill>
                  <a:schemeClr val="dk1"/>
                </a:solidFill>
              </a:rPr>
              <a:t> (jemné poklepávání).</a:t>
            </a:r>
            <a:endParaRPr sz="1975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700" dirty="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124" y="1097076"/>
            <a:ext cx="2708790" cy="3494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2099881" y="240909"/>
            <a:ext cx="6425141" cy="8363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Postup barvení</a:t>
            </a:r>
            <a:endParaRPr dirty="0"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402428" y="1077295"/>
            <a:ext cx="5821099" cy="40011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cs" sz="1200" b="1" dirty="0">
                <a:solidFill>
                  <a:schemeClr val="dk1"/>
                </a:solidFill>
              </a:rPr>
              <a:t>Příprava</a:t>
            </a:r>
            <a:endParaRPr sz="1200" b="1" dirty="0">
              <a:solidFill>
                <a:schemeClr val="dk1"/>
              </a:solidFill>
            </a:endParaRPr>
          </a:p>
          <a:p>
            <a:pPr marL="91440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</a:pPr>
            <a:r>
              <a:rPr lang="cs" sz="1200" dirty="0">
                <a:solidFill>
                  <a:schemeClr val="dk1"/>
                </a:solidFill>
              </a:rPr>
              <a:t>Nanesu </a:t>
            </a:r>
            <a:r>
              <a:rPr lang="cs" sz="1200" b="1" dirty="0">
                <a:solidFill>
                  <a:schemeClr val="dk1"/>
                </a:solidFill>
              </a:rPr>
              <a:t>ochranný krém na kontury obličeje</a:t>
            </a:r>
            <a:r>
              <a:rPr lang="cs" sz="1200" dirty="0">
                <a:solidFill>
                  <a:schemeClr val="dk1"/>
                </a:solidFill>
              </a:rPr>
              <a:t> proti zbarvení pokožky.</a:t>
            </a:r>
            <a:endParaRPr sz="1200" dirty="0">
              <a:solidFill>
                <a:schemeClr val="dk1"/>
              </a:solidFill>
            </a:endParaRPr>
          </a:p>
          <a:p>
            <a:pPr marL="91440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</a:pPr>
            <a:r>
              <a:rPr lang="cs" sz="1200" dirty="0">
                <a:solidFill>
                  <a:schemeClr val="dk1"/>
                </a:solidFill>
              </a:rPr>
              <a:t>Rozdělím vlasy </a:t>
            </a:r>
            <a:r>
              <a:rPr lang="cs" sz="1200" b="1" dirty="0">
                <a:solidFill>
                  <a:schemeClr val="dk1"/>
                </a:solidFill>
              </a:rPr>
              <a:t>na pěšinku</a:t>
            </a:r>
            <a:r>
              <a:rPr lang="cs" sz="1200" dirty="0">
                <a:solidFill>
                  <a:schemeClr val="dk1"/>
                </a:solidFill>
              </a:rPr>
              <a:t> a začnu </a:t>
            </a:r>
            <a:r>
              <a:rPr lang="cs" sz="1200" b="1" dirty="0">
                <a:solidFill>
                  <a:schemeClr val="dk1"/>
                </a:solidFill>
              </a:rPr>
              <a:t>aplikovat barvu</a:t>
            </a:r>
            <a:r>
              <a:rPr lang="cs" sz="1200" dirty="0">
                <a:solidFill>
                  <a:schemeClr val="dk1"/>
                </a:solidFill>
              </a:rPr>
              <a:t> podle Italské techniky(t'upkování).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cs" sz="1200" b="1" dirty="0">
                <a:solidFill>
                  <a:schemeClr val="dk1"/>
                </a:solidFill>
              </a:rPr>
              <a:t>Doba působení</a:t>
            </a:r>
            <a:endParaRPr sz="1200" b="1" dirty="0">
              <a:solidFill>
                <a:schemeClr val="dk1"/>
              </a:solidFill>
            </a:endParaRPr>
          </a:p>
          <a:p>
            <a:pPr marL="91440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</a:pPr>
            <a:r>
              <a:rPr lang="cs" sz="1200" dirty="0">
                <a:solidFill>
                  <a:schemeClr val="dk1"/>
                </a:solidFill>
              </a:rPr>
              <a:t>Necháme barvu působit </a:t>
            </a:r>
            <a:r>
              <a:rPr lang="cs" sz="1200" b="1" dirty="0">
                <a:solidFill>
                  <a:schemeClr val="dk1"/>
                </a:solidFill>
              </a:rPr>
              <a:t>30 minut</a:t>
            </a:r>
            <a:r>
              <a:rPr lang="cs" sz="1200" dirty="0">
                <a:solidFill>
                  <a:schemeClr val="dk1"/>
                </a:solidFill>
              </a:rPr>
              <a:t>.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cs" sz="1200" b="1" dirty="0">
                <a:solidFill>
                  <a:schemeClr val="dk1"/>
                </a:solidFill>
              </a:rPr>
              <a:t>Oplachování barvy</a:t>
            </a:r>
            <a:endParaRPr sz="1200" b="1" dirty="0">
              <a:solidFill>
                <a:schemeClr val="dk1"/>
              </a:solidFill>
            </a:endParaRPr>
          </a:p>
          <a:p>
            <a:pPr marL="91440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</a:pPr>
            <a:r>
              <a:rPr lang="cs" sz="1200" dirty="0">
                <a:solidFill>
                  <a:schemeClr val="dk1"/>
                </a:solidFill>
              </a:rPr>
              <a:t>Klientku posadím k mycí míse.</a:t>
            </a:r>
            <a:endParaRPr sz="1200" dirty="0">
              <a:solidFill>
                <a:schemeClr val="dk1"/>
              </a:solidFill>
            </a:endParaRPr>
          </a:p>
          <a:p>
            <a:pPr marL="91440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</a:pPr>
            <a:r>
              <a:rPr lang="cs" sz="1200" dirty="0">
                <a:solidFill>
                  <a:schemeClr val="dk1"/>
                </a:solidFill>
              </a:rPr>
              <a:t>Pomocí </a:t>
            </a:r>
            <a:r>
              <a:rPr lang="cs" sz="1200" b="1" dirty="0">
                <a:solidFill>
                  <a:schemeClr val="dk1"/>
                </a:solidFill>
              </a:rPr>
              <a:t>studené vody</a:t>
            </a:r>
            <a:r>
              <a:rPr lang="cs" sz="1200" dirty="0">
                <a:solidFill>
                  <a:schemeClr val="dk1"/>
                </a:solidFill>
              </a:rPr>
              <a:t>, kterou si nejprve nanesu na ruku, začnu </a:t>
            </a:r>
            <a:r>
              <a:rPr lang="cs" sz="1200" b="1" dirty="0">
                <a:solidFill>
                  <a:schemeClr val="dk1"/>
                </a:solidFill>
              </a:rPr>
              <a:t>jemnou masáží hlavy</a:t>
            </a:r>
            <a:r>
              <a:rPr lang="cs" sz="1200" dirty="0">
                <a:solidFill>
                  <a:schemeClr val="dk1"/>
                </a:solidFill>
              </a:rPr>
              <a:t>.</a:t>
            </a:r>
            <a:br>
              <a:rPr lang="cs" sz="1200" dirty="0">
                <a:solidFill>
                  <a:schemeClr val="dk1"/>
                </a:solidFill>
              </a:rPr>
            </a:br>
            <a:r>
              <a:rPr lang="cs" sz="1200" dirty="0">
                <a:solidFill>
                  <a:schemeClr val="dk1"/>
                </a:solidFill>
              </a:rPr>
              <a:t> → Barva se sama uvolňuje, a masáž tento proces podpoří.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cs" sz="1200" b="1" dirty="0">
                <a:solidFill>
                  <a:schemeClr val="dk1"/>
                </a:solidFill>
              </a:rPr>
              <a:t>Použití „popela“ (volitelné)</a:t>
            </a:r>
            <a:endParaRPr sz="1200" b="1" dirty="0">
              <a:solidFill>
                <a:schemeClr val="dk1"/>
              </a:solidFill>
            </a:endParaRPr>
          </a:p>
          <a:p>
            <a:pPr marL="91440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</a:pPr>
            <a:r>
              <a:rPr lang="cs" sz="1200" dirty="0">
                <a:solidFill>
                  <a:schemeClr val="dk1"/>
                </a:solidFill>
              </a:rPr>
              <a:t>V případě potřeby použiji </a:t>
            </a:r>
            <a:r>
              <a:rPr lang="cs" sz="1200" b="1" dirty="0">
                <a:solidFill>
                  <a:schemeClr val="dk1"/>
                </a:solidFill>
              </a:rPr>
              <a:t>neutralizační prostředek („popel“) na čelo a kontury</a:t>
            </a:r>
            <a:r>
              <a:rPr lang="cs" sz="1200" dirty="0">
                <a:solidFill>
                  <a:schemeClr val="dk1"/>
                </a:solidFill>
              </a:rPr>
              <a:t>, aby se zbytky barvy lépe odstranily.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cs" sz="1200" b="1" dirty="0">
                <a:solidFill>
                  <a:schemeClr val="dk1"/>
                </a:solidFill>
              </a:rPr>
              <a:t>Mytí vlasů</a:t>
            </a:r>
            <a:endParaRPr sz="1200" b="1" dirty="0">
              <a:solidFill>
                <a:schemeClr val="dk1"/>
              </a:solidFill>
            </a:endParaRPr>
          </a:p>
          <a:p>
            <a:pPr marL="91440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</a:pPr>
            <a:r>
              <a:rPr lang="cs" sz="1200" dirty="0">
                <a:solidFill>
                  <a:schemeClr val="dk1"/>
                </a:solidFill>
              </a:rPr>
              <a:t>Vlasy umyji </a:t>
            </a:r>
            <a:r>
              <a:rPr lang="cs" sz="1200" b="1" dirty="0">
                <a:solidFill>
                  <a:schemeClr val="dk1"/>
                </a:solidFill>
              </a:rPr>
              <a:t>dvakrát šamponem</a:t>
            </a:r>
            <a:endParaRPr sz="1200" dirty="0">
              <a:solidFill>
                <a:schemeClr val="dk1"/>
              </a:solidFill>
            </a:endParaRPr>
          </a:p>
          <a:p>
            <a:pPr marL="914400" lvl="1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</a:pPr>
            <a:r>
              <a:rPr lang="cs" sz="1200" dirty="0">
                <a:solidFill>
                  <a:schemeClr val="dk1"/>
                </a:solidFill>
              </a:rPr>
              <a:t>následně nanesu </a:t>
            </a:r>
            <a:r>
              <a:rPr lang="cs" sz="1200" b="1" dirty="0">
                <a:solidFill>
                  <a:schemeClr val="dk1"/>
                </a:solidFill>
              </a:rPr>
              <a:t>jednou kondicionér </a:t>
            </a:r>
            <a:r>
              <a:rPr lang="cs" sz="1200" dirty="0">
                <a:solidFill>
                  <a:schemeClr val="dk1"/>
                </a:solidFill>
              </a:rPr>
              <a:t>pro uzavření struktury vlasu a zajištění lesku.</a:t>
            </a:r>
            <a:r>
              <a:rPr lang="cs" sz="800" dirty="0">
                <a:solidFill>
                  <a:schemeClr val="dk1"/>
                </a:solidFill>
              </a:rPr>
              <a:t/>
            </a:r>
            <a:br>
              <a:rPr lang="cs" sz="800" dirty="0">
                <a:solidFill>
                  <a:schemeClr val="dk1"/>
                </a:solidFill>
              </a:rPr>
            </a:br>
            <a:endParaRPr sz="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rcRect t="8534" b="7652"/>
          <a:stretch>
            <a:fillRect/>
          </a:stretch>
        </p:blipFill>
        <p:spPr>
          <a:xfrm>
            <a:off x="6223527" y="1193353"/>
            <a:ext cx="2356340" cy="35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2658157" y="421821"/>
            <a:ext cx="4452903" cy="748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5220" dirty="0"/>
              <a:t>Stříhání vlasů</a:t>
            </a:r>
            <a:endParaRPr sz="5220" dirty="0"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736756" y="1549332"/>
            <a:ext cx="4452903" cy="3983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300" b="1" dirty="0">
                <a:solidFill>
                  <a:schemeClr val="dk1"/>
                </a:solidFill>
              </a:rPr>
              <a:t>Rozdíly ve stříhání vlasů </a:t>
            </a:r>
            <a:endParaRPr lang="cs-CZ" sz="1300" b="1" dirty="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-CZ" sz="1300" b="1" dirty="0">
                <a:solidFill>
                  <a:schemeClr val="dk1"/>
                </a:solidFill>
              </a:rPr>
              <a:t>V České republice</a:t>
            </a:r>
            <a:r>
              <a:rPr lang="cs-CZ" sz="1300" dirty="0">
                <a:solidFill>
                  <a:schemeClr val="dk1"/>
                </a:solidFill>
              </a:rPr>
              <a:t> se klade důraz na </a:t>
            </a:r>
            <a:r>
              <a:rPr lang="cs-CZ" sz="1300" b="1" dirty="0">
                <a:solidFill>
                  <a:schemeClr val="dk1"/>
                </a:solidFill>
              </a:rPr>
              <a:t>klasické techniky</a:t>
            </a:r>
            <a:r>
              <a:rPr lang="cs-CZ" sz="1300" dirty="0">
                <a:solidFill>
                  <a:schemeClr val="dk1"/>
                </a:solidFill>
              </a:rPr>
              <a:t> stříhání, přesnost a důsledné dodržování tvaru účesu.</a:t>
            </a:r>
            <a:br>
              <a:rPr lang="cs-CZ" sz="1300" dirty="0">
                <a:solidFill>
                  <a:schemeClr val="dk1"/>
                </a:solidFill>
              </a:rPr>
            </a:br>
            <a:endParaRPr lang="cs-CZ" sz="1300" dirty="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 b="1" dirty="0">
                <a:solidFill>
                  <a:schemeClr val="dk1"/>
                </a:solidFill>
              </a:rPr>
              <a:t>V Itálii</a:t>
            </a:r>
            <a:r>
              <a:rPr lang="cs" sz="1300" dirty="0">
                <a:solidFill>
                  <a:schemeClr val="dk1"/>
                </a:solidFill>
              </a:rPr>
              <a:t> je stříhání více </a:t>
            </a:r>
            <a:r>
              <a:rPr lang="cs" sz="1300" b="1" dirty="0">
                <a:solidFill>
                  <a:schemeClr val="dk1"/>
                </a:solidFill>
              </a:rPr>
              <a:t>kreativní a intuitivní</a:t>
            </a:r>
            <a:r>
              <a:rPr lang="cs" sz="1300" dirty="0">
                <a:solidFill>
                  <a:schemeClr val="dk1"/>
                </a:solidFill>
              </a:rPr>
              <a:t>, často se pracuje </a:t>
            </a:r>
            <a:r>
              <a:rPr lang="cs" sz="1300" b="1" dirty="0">
                <a:solidFill>
                  <a:schemeClr val="dk1"/>
                </a:solidFill>
              </a:rPr>
              <a:t>volnější rukou</a:t>
            </a:r>
            <a:r>
              <a:rPr lang="cs" sz="1300" dirty="0">
                <a:solidFill>
                  <a:schemeClr val="dk1"/>
                </a:solidFill>
              </a:rPr>
              <a:t> a podle </a:t>
            </a:r>
            <a:r>
              <a:rPr lang="cs" sz="1300" b="1" dirty="0">
                <a:solidFill>
                  <a:schemeClr val="dk1"/>
                </a:solidFill>
              </a:rPr>
              <a:t>pohybu vlasů</a:t>
            </a:r>
            <a:r>
              <a:rPr lang="cs" sz="1300" dirty="0">
                <a:solidFill>
                  <a:schemeClr val="dk1"/>
                </a:solidFill>
              </a:rPr>
              <a:t>.</a:t>
            </a:r>
            <a:br>
              <a:rPr lang="cs" sz="1300" dirty="0">
                <a:solidFill>
                  <a:schemeClr val="dk1"/>
                </a:solidFill>
              </a:rPr>
            </a:br>
            <a:endParaRPr sz="1300" dirty="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 dirty="0">
                <a:solidFill>
                  <a:schemeClr val="dk1"/>
                </a:solidFill>
              </a:rPr>
              <a:t>V Itálii se také více </a:t>
            </a:r>
            <a:r>
              <a:rPr lang="cs" sz="1300" b="1" dirty="0">
                <a:solidFill>
                  <a:schemeClr val="dk1"/>
                </a:solidFill>
              </a:rPr>
              <a:t>kombinují techniky</a:t>
            </a:r>
            <a:r>
              <a:rPr lang="cs" sz="1300" dirty="0">
                <a:solidFill>
                  <a:schemeClr val="dk1"/>
                </a:solidFill>
              </a:rPr>
              <a:t> a používá se výraznější </a:t>
            </a:r>
            <a:r>
              <a:rPr lang="cs" sz="1300" b="1" dirty="0">
                <a:solidFill>
                  <a:schemeClr val="dk1"/>
                </a:solidFill>
              </a:rPr>
              <a:t>texturování</a:t>
            </a:r>
            <a:r>
              <a:rPr lang="cs" sz="1300" dirty="0">
                <a:solidFill>
                  <a:schemeClr val="dk1"/>
                </a:solidFill>
              </a:rPr>
              <a:t>, zatímco v Česku je důraz spíše na </a:t>
            </a:r>
            <a:r>
              <a:rPr lang="cs" sz="1300" b="1" dirty="0">
                <a:solidFill>
                  <a:schemeClr val="dk1"/>
                </a:solidFill>
              </a:rPr>
              <a:t>precizní linie a strukturu</a:t>
            </a:r>
            <a:r>
              <a:rPr lang="cs" sz="1300" dirty="0">
                <a:solidFill>
                  <a:schemeClr val="dk1"/>
                </a:solidFill>
              </a:rPr>
              <a:t>.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00" dirty="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5783" y="1294950"/>
            <a:ext cx="2426942" cy="3052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2759342" y="355425"/>
            <a:ext cx="3282732" cy="772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5220" dirty="0"/>
              <a:t>Mytí hlavy</a:t>
            </a:r>
            <a:endParaRPr sz="5220"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749838" y="2055682"/>
            <a:ext cx="821540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300" b="1" dirty="0">
                <a:solidFill>
                  <a:schemeClr val="dk1"/>
                </a:solidFill>
              </a:rPr>
              <a:t>Rozdíly v mytí vlasů </a:t>
            </a:r>
            <a:endParaRPr sz="1300" b="1" dirty="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 b="1" dirty="0">
                <a:solidFill>
                  <a:schemeClr val="dk1"/>
                </a:solidFill>
              </a:rPr>
              <a:t>V České republice</a:t>
            </a:r>
            <a:r>
              <a:rPr lang="cs" sz="1300" dirty="0">
                <a:solidFill>
                  <a:schemeClr val="dk1"/>
                </a:solidFill>
              </a:rPr>
              <a:t> se mytí vlasů často bere jako </a:t>
            </a:r>
            <a:r>
              <a:rPr lang="cs" sz="1300" b="1" dirty="0">
                <a:solidFill>
                  <a:schemeClr val="dk1"/>
                </a:solidFill>
              </a:rPr>
              <a:t>rychlá a technická část</a:t>
            </a:r>
            <a:r>
              <a:rPr lang="cs" sz="1300" dirty="0">
                <a:solidFill>
                  <a:schemeClr val="dk1"/>
                </a:solidFill>
              </a:rPr>
              <a:t> před stříháním nebo barvením.</a:t>
            </a:r>
            <a:br>
              <a:rPr lang="cs" sz="1300" dirty="0">
                <a:solidFill>
                  <a:schemeClr val="dk1"/>
                </a:solidFill>
              </a:rPr>
            </a:br>
            <a:endParaRPr sz="1300" dirty="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 b="1" dirty="0">
                <a:solidFill>
                  <a:schemeClr val="dk1"/>
                </a:solidFill>
              </a:rPr>
              <a:t>V Itálii</a:t>
            </a:r>
            <a:r>
              <a:rPr lang="cs" sz="1300" dirty="0">
                <a:solidFill>
                  <a:schemeClr val="dk1"/>
                </a:solidFill>
              </a:rPr>
              <a:t> je mytí vlasů vnímáno jako </a:t>
            </a:r>
            <a:r>
              <a:rPr lang="cs" sz="1300" b="1" dirty="0">
                <a:solidFill>
                  <a:schemeClr val="dk1"/>
                </a:solidFill>
              </a:rPr>
              <a:t>důležitý relaxační rituál </a:t>
            </a:r>
            <a:r>
              <a:rPr lang="cs" sz="1300" dirty="0">
                <a:solidFill>
                  <a:schemeClr val="dk1"/>
                </a:solidFill>
              </a:rPr>
              <a:t>a víc tlačí na hlavu zákazníkovi.</a:t>
            </a:r>
            <a:endParaRPr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506285" y="398289"/>
            <a:ext cx="2433937" cy="831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5220" dirty="0"/>
              <a:t>Keratin</a:t>
            </a:r>
            <a:endParaRPr sz="5220" dirty="0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648583" y="1422692"/>
            <a:ext cx="407467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 dirty="0">
                <a:solidFill>
                  <a:schemeClr val="dk1"/>
                </a:solidFill>
              </a:rPr>
              <a:t>Postup aplikace keratinu </a:t>
            </a: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 dirty="0">
                <a:solidFill>
                  <a:schemeClr val="dk1"/>
                </a:solidFill>
              </a:rPr>
              <a:t>1 | Vliv kvality keratinu na barvu vlasů</a:t>
            </a:r>
            <a:endParaRPr sz="1200" b="1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cs" sz="1200" dirty="0">
                <a:solidFill>
                  <a:schemeClr val="dk1"/>
                </a:solidFill>
              </a:rPr>
              <a:t>Čím je keratin kvalitnější, tím více </a:t>
            </a:r>
            <a:r>
              <a:rPr lang="cs" sz="1200" b="1" dirty="0">
                <a:solidFill>
                  <a:schemeClr val="dk1"/>
                </a:solidFill>
              </a:rPr>
              <a:t>zesvětluje</a:t>
            </a:r>
            <a:r>
              <a:rPr lang="cs" sz="1200" dirty="0">
                <a:solidFill>
                  <a:schemeClr val="dk1"/>
                </a:solidFill>
              </a:rPr>
              <a:t> a vytváří </a:t>
            </a:r>
            <a:r>
              <a:rPr lang="cs" sz="1200" b="1" dirty="0">
                <a:solidFill>
                  <a:schemeClr val="dk1"/>
                </a:solidFill>
              </a:rPr>
              <a:t>teplé odlesky</a:t>
            </a:r>
            <a:r>
              <a:rPr lang="cs" sz="1200" dirty="0">
                <a:solidFill>
                  <a:schemeClr val="dk1"/>
                </a:solidFill>
              </a:rPr>
              <a:t> (červené → žluté → oranžové).</a:t>
            </a:r>
            <a:br>
              <a:rPr lang="cs" sz="1200" dirty="0">
                <a:solidFill>
                  <a:schemeClr val="dk1"/>
                </a:solidFill>
              </a:rPr>
            </a:b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 dirty="0">
                <a:solidFill>
                  <a:schemeClr val="dk1"/>
                </a:solidFill>
              </a:rPr>
              <a:t>2 | Příprava vlasů</a:t>
            </a:r>
            <a:endParaRPr sz="1200" b="1" dirty="0">
              <a:solidFill>
                <a:schemeClr val="dk1"/>
              </a:solidFill>
            </a:endParaRPr>
          </a:p>
          <a:p>
            <a:pPr lvl="0" indent="-304800">
              <a:spcBef>
                <a:spcPts val="1200"/>
              </a:spcBef>
              <a:buClr>
                <a:schemeClr val="dk1"/>
              </a:buClr>
              <a:buSzPts val="1200"/>
              <a:buAutoNum type="arabicPeriod"/>
            </a:pPr>
            <a:r>
              <a:rPr lang="cs" sz="1200" dirty="0">
                <a:solidFill>
                  <a:schemeClr val="dk1"/>
                </a:solidFill>
              </a:rPr>
              <a:t>Umyjte vlasy </a:t>
            </a:r>
            <a:r>
              <a:rPr lang="cs" sz="1200" b="1" dirty="0">
                <a:solidFill>
                  <a:schemeClr val="dk1"/>
                </a:solidFill>
              </a:rPr>
              <a:t>dvakrát </a:t>
            </a:r>
            <a:r>
              <a:rPr lang="cs" sz="1200" dirty="0">
                <a:solidFill>
                  <a:schemeClr val="dk1"/>
                </a:solidFill>
              </a:rPr>
              <a:t>hloubkovým šamponem určeným pro keratin (účinek podobný „Malibu“).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cs" sz="1200" dirty="0">
                <a:solidFill>
                  <a:schemeClr val="dk1"/>
                </a:solidFill>
              </a:rPr>
              <a:t>Vysušte vlasy </a:t>
            </a:r>
            <a:r>
              <a:rPr lang="cs" sz="1200" b="1" dirty="0">
                <a:solidFill>
                  <a:schemeClr val="dk1"/>
                </a:solidFill>
              </a:rPr>
              <a:t>do 100 % sucha</a:t>
            </a:r>
            <a:r>
              <a:rPr lang="cs" sz="1200" dirty="0">
                <a:solidFill>
                  <a:schemeClr val="dk1"/>
                </a:solidFill>
              </a:rPr>
              <a:t>.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cs" sz="1200" dirty="0">
                <a:solidFill>
                  <a:schemeClr val="dk1"/>
                </a:solidFill>
              </a:rPr>
              <a:t>Rozdělte vlasy na </a:t>
            </a:r>
            <a:r>
              <a:rPr lang="cs" sz="1200" b="1" dirty="0">
                <a:solidFill>
                  <a:schemeClr val="dk1"/>
                </a:solidFill>
              </a:rPr>
              <a:t>4 stejnoměrné sekce</a:t>
            </a:r>
            <a:r>
              <a:rPr lang="cs" sz="1200" dirty="0">
                <a:solidFill>
                  <a:schemeClr val="dk1"/>
                </a:solidFill>
              </a:rPr>
              <a:t>.</a:t>
            </a:r>
            <a:br>
              <a:rPr lang="cs" sz="1200" dirty="0">
                <a:solidFill>
                  <a:schemeClr val="dk1"/>
                </a:solidFill>
              </a:rPr>
            </a:b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 dirty="0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4956" y="1512070"/>
            <a:ext cx="2261935" cy="2668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409501" y="211187"/>
            <a:ext cx="2603485" cy="7768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200" dirty="0"/>
              <a:t>Keratin</a:t>
            </a:r>
            <a:endParaRPr sz="5200" dirty="0"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5118429" cy="3961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cs" sz="4857" b="1" dirty="0">
                <a:solidFill>
                  <a:schemeClr val="dk1"/>
                </a:solidFill>
              </a:rPr>
              <a:t>3 | Aplikace keratinu</a:t>
            </a:r>
            <a:endParaRPr sz="4857" b="1" dirty="0">
              <a:solidFill>
                <a:schemeClr val="dk1"/>
              </a:solidFill>
            </a:endParaRPr>
          </a:p>
          <a:p>
            <a:pPr marL="457200" lvl="0" indent="-30571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4857" dirty="0">
                <a:solidFill>
                  <a:schemeClr val="dk1"/>
                </a:solidFill>
              </a:rPr>
              <a:t>Nanášejte </a:t>
            </a:r>
            <a:r>
              <a:rPr lang="cs" sz="4857" b="1" dirty="0">
                <a:solidFill>
                  <a:schemeClr val="dk1"/>
                </a:solidFill>
              </a:rPr>
              <a:t>1 cm od pokožky</a:t>
            </a:r>
            <a:r>
              <a:rPr lang="cs" sz="4857" dirty="0">
                <a:solidFill>
                  <a:schemeClr val="dk1"/>
                </a:solidFill>
              </a:rPr>
              <a:t>; pokud klient požaduje větší objem, dejte </a:t>
            </a:r>
            <a:r>
              <a:rPr lang="cs" sz="4857" b="1" dirty="0">
                <a:solidFill>
                  <a:schemeClr val="dk1"/>
                </a:solidFill>
              </a:rPr>
              <a:t>2 cm odstup</a:t>
            </a:r>
            <a:r>
              <a:rPr lang="cs" sz="4857" dirty="0">
                <a:solidFill>
                  <a:schemeClr val="dk1"/>
                </a:solidFill>
              </a:rPr>
              <a:t>.</a:t>
            </a:r>
            <a:endParaRPr sz="4857" dirty="0">
              <a:solidFill>
                <a:schemeClr val="dk1"/>
              </a:solidFill>
            </a:endParaRPr>
          </a:p>
          <a:p>
            <a:pPr marL="457200" lvl="0" indent="-30571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4857" dirty="0">
                <a:solidFill>
                  <a:schemeClr val="dk1"/>
                </a:solidFill>
              </a:rPr>
              <a:t>Nechte působit </a:t>
            </a:r>
            <a:r>
              <a:rPr lang="cs" sz="4857" b="1" dirty="0">
                <a:solidFill>
                  <a:schemeClr val="dk1"/>
                </a:solidFill>
              </a:rPr>
              <a:t>15 minut</a:t>
            </a:r>
            <a:r>
              <a:rPr lang="cs" sz="4857" dirty="0">
                <a:solidFill>
                  <a:schemeClr val="dk1"/>
                </a:solidFill>
              </a:rPr>
              <a:t>, poté vlasy znovu </a:t>
            </a:r>
            <a:r>
              <a:rPr lang="cs" sz="4857" b="1" dirty="0">
                <a:solidFill>
                  <a:schemeClr val="dk1"/>
                </a:solidFill>
              </a:rPr>
              <a:t>vyfoukejte do sucha</a:t>
            </a:r>
            <a:r>
              <a:rPr lang="cs" sz="4857" dirty="0">
                <a:solidFill>
                  <a:schemeClr val="dk1"/>
                </a:solidFill>
              </a:rPr>
              <a:t>.</a:t>
            </a:r>
            <a:endParaRPr sz="4857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cs" sz="4857" b="1" dirty="0">
                <a:solidFill>
                  <a:schemeClr val="dk1"/>
                </a:solidFill>
              </a:rPr>
              <a:t>4 | Žehlení</a:t>
            </a:r>
            <a:endParaRPr sz="4857" b="1" dirty="0">
              <a:solidFill>
                <a:schemeClr val="dk1"/>
              </a:solidFill>
            </a:endParaRPr>
          </a:p>
          <a:p>
            <a:pPr marL="457200" lvl="0" indent="-30571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4857" dirty="0">
                <a:solidFill>
                  <a:schemeClr val="dk1"/>
                </a:solidFill>
              </a:rPr>
              <a:t>Žehličku nastavte na </a:t>
            </a:r>
            <a:r>
              <a:rPr lang="cs" sz="4857" b="1" dirty="0">
                <a:solidFill>
                  <a:schemeClr val="dk1"/>
                </a:solidFill>
              </a:rPr>
              <a:t>230 °C</a:t>
            </a:r>
            <a:r>
              <a:rPr lang="cs" sz="4857" dirty="0">
                <a:solidFill>
                  <a:schemeClr val="dk1"/>
                </a:solidFill>
              </a:rPr>
              <a:t> (optimální teplota pro keratin).</a:t>
            </a:r>
            <a:endParaRPr sz="4857" dirty="0">
              <a:solidFill>
                <a:schemeClr val="dk1"/>
              </a:solidFill>
            </a:endParaRPr>
          </a:p>
          <a:p>
            <a:pPr marL="457200" lvl="0" indent="-30571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4857" dirty="0">
                <a:solidFill>
                  <a:schemeClr val="dk1"/>
                </a:solidFill>
              </a:rPr>
              <a:t>Každý pramen přežehlete </a:t>
            </a:r>
            <a:r>
              <a:rPr lang="cs" sz="4857" b="1" dirty="0">
                <a:solidFill>
                  <a:schemeClr val="dk1"/>
                </a:solidFill>
              </a:rPr>
              <a:t>8–12×</a:t>
            </a:r>
            <a:r>
              <a:rPr lang="cs" sz="4857" dirty="0">
                <a:solidFill>
                  <a:schemeClr val="dk1"/>
                </a:solidFill>
              </a:rPr>
              <a:t>; přebytky produktu průběžně stahujte hřebenem.</a:t>
            </a:r>
            <a:endParaRPr sz="4857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cs" sz="4857" b="1" dirty="0">
                <a:solidFill>
                  <a:schemeClr val="dk1"/>
                </a:solidFill>
              </a:rPr>
              <a:t>5 | Zakončení procedury</a:t>
            </a:r>
            <a:endParaRPr sz="4857" b="1" dirty="0">
              <a:solidFill>
                <a:schemeClr val="dk1"/>
              </a:solidFill>
            </a:endParaRPr>
          </a:p>
          <a:p>
            <a:pPr marL="457200" lvl="0" indent="-30571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cs" sz="4857" dirty="0">
                <a:solidFill>
                  <a:schemeClr val="dk1"/>
                </a:solidFill>
              </a:rPr>
              <a:t>Po žehlení vyčkejte </a:t>
            </a:r>
            <a:r>
              <a:rPr lang="cs" sz="4857" b="1" dirty="0">
                <a:solidFill>
                  <a:schemeClr val="dk1"/>
                </a:solidFill>
              </a:rPr>
              <a:t>5 minut</a:t>
            </a:r>
            <a:r>
              <a:rPr lang="cs" sz="4857" dirty="0">
                <a:solidFill>
                  <a:schemeClr val="dk1"/>
                </a:solidFill>
              </a:rPr>
              <a:t>.</a:t>
            </a:r>
            <a:endParaRPr sz="4857" dirty="0">
              <a:solidFill>
                <a:schemeClr val="dk1"/>
              </a:solidFill>
            </a:endParaRPr>
          </a:p>
          <a:p>
            <a:pPr marL="457200" lvl="0" indent="-30571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cs" sz="4857" dirty="0">
                <a:solidFill>
                  <a:schemeClr val="dk1"/>
                </a:solidFill>
              </a:rPr>
              <a:t>Vlasy umyjte </a:t>
            </a:r>
            <a:r>
              <a:rPr lang="cs" sz="4857" b="1" dirty="0">
                <a:solidFill>
                  <a:schemeClr val="dk1"/>
                </a:solidFill>
              </a:rPr>
              <a:t>dvakrát</a:t>
            </a:r>
            <a:r>
              <a:rPr lang="cs" sz="4857" dirty="0">
                <a:solidFill>
                  <a:schemeClr val="dk1"/>
                </a:solidFill>
              </a:rPr>
              <a:t> šamponem.</a:t>
            </a:r>
            <a:endParaRPr sz="4857" dirty="0">
              <a:solidFill>
                <a:schemeClr val="dk1"/>
              </a:solidFill>
            </a:endParaRPr>
          </a:p>
          <a:p>
            <a:pPr marL="457200" lvl="0" indent="-30571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cs" sz="4857" dirty="0">
                <a:solidFill>
                  <a:schemeClr val="dk1"/>
                </a:solidFill>
              </a:rPr>
              <a:t>Naneste </a:t>
            </a:r>
            <a:r>
              <a:rPr lang="cs" sz="4857" b="1" dirty="0">
                <a:solidFill>
                  <a:schemeClr val="dk1"/>
                </a:solidFill>
              </a:rPr>
              <a:t>regenerační kondicionér po celé délce</a:t>
            </a:r>
            <a:r>
              <a:rPr lang="cs" sz="4857" dirty="0">
                <a:solidFill>
                  <a:schemeClr val="dk1"/>
                </a:solidFill>
              </a:rPr>
              <a:t> na </a:t>
            </a:r>
            <a:r>
              <a:rPr lang="cs" sz="4857" b="1" dirty="0">
                <a:solidFill>
                  <a:schemeClr val="dk1"/>
                </a:solidFill>
              </a:rPr>
              <a:t>3 minuty</a:t>
            </a:r>
            <a:r>
              <a:rPr lang="cs" sz="4857" dirty="0">
                <a:solidFill>
                  <a:schemeClr val="dk1"/>
                </a:solidFill>
              </a:rPr>
              <a:t> a opláchněte.</a:t>
            </a:r>
            <a:endParaRPr sz="4857" dirty="0">
              <a:solidFill>
                <a:schemeClr val="dk1"/>
              </a:solidFill>
            </a:endParaRPr>
          </a:p>
          <a:p>
            <a:pPr marL="457200" lvl="0" indent="-30571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cs" sz="4857" b="1" dirty="0">
                <a:solidFill>
                  <a:schemeClr val="dk1"/>
                </a:solidFill>
              </a:rPr>
              <a:t>Ihned poté</a:t>
            </a:r>
            <a:r>
              <a:rPr lang="cs" sz="4857" dirty="0">
                <a:solidFill>
                  <a:schemeClr val="dk1"/>
                </a:solidFill>
              </a:rPr>
              <a:t> je možné pokračovat barvením.</a:t>
            </a:r>
            <a:br>
              <a:rPr lang="cs" sz="4857" dirty="0">
                <a:solidFill>
                  <a:schemeClr val="dk1"/>
                </a:solidFill>
              </a:rPr>
            </a:br>
            <a:endParaRPr sz="4857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" name="Google Shape;97;p19">
            <a:extLst>
              <a:ext uri="{FF2B5EF4-FFF2-40B4-BE49-F238E27FC236}">
                <a16:creationId xmlns:a16="http://schemas.microsoft.com/office/drawing/2014/main" id="{B095655C-3FC4-1D2D-E512-849384B57A5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170" y="1108707"/>
            <a:ext cx="2415836" cy="3435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2388700" y="322408"/>
            <a:ext cx="4715485" cy="7959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200" dirty="0"/>
              <a:t>Třídění odpadu</a:t>
            </a:r>
            <a:endParaRPr sz="5200"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059794"/>
            <a:ext cx="8520600" cy="3901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cs" sz="4800" b="1" dirty="0">
                <a:solidFill>
                  <a:schemeClr val="dk1"/>
                </a:solidFill>
              </a:rPr>
              <a:t>Rozdíly v třídění odpadů</a:t>
            </a:r>
            <a:endParaRPr sz="48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cs" sz="4800" b="1" dirty="0">
                <a:solidFill>
                  <a:schemeClr val="dk1"/>
                </a:solidFill>
              </a:rPr>
              <a:t>Česká republika</a:t>
            </a:r>
            <a:endParaRPr sz="4800" b="1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4800" dirty="0">
                <a:solidFill>
                  <a:schemeClr val="dk1"/>
                </a:solidFill>
              </a:rPr>
              <a:t>Systém třídění je </a:t>
            </a:r>
            <a:r>
              <a:rPr lang="cs" sz="4800" b="1" dirty="0">
                <a:solidFill>
                  <a:schemeClr val="dk1"/>
                </a:solidFill>
              </a:rPr>
              <a:t>dobře zavedený a přehledný</a:t>
            </a:r>
            <a:r>
              <a:rPr lang="cs" sz="4800" dirty="0">
                <a:solidFill>
                  <a:schemeClr val="dk1"/>
                </a:solidFill>
              </a:rPr>
              <a:t>.</a:t>
            </a:r>
            <a:br>
              <a:rPr lang="cs" sz="4800" dirty="0">
                <a:solidFill>
                  <a:schemeClr val="dk1"/>
                </a:solidFill>
              </a:rPr>
            </a:br>
            <a:endParaRPr sz="48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4800" dirty="0">
                <a:solidFill>
                  <a:schemeClr val="dk1"/>
                </a:solidFill>
              </a:rPr>
              <a:t>Používají se barevné kontejnery:</a:t>
            </a:r>
            <a:br>
              <a:rPr lang="cs" sz="4800" dirty="0">
                <a:solidFill>
                  <a:schemeClr val="dk1"/>
                </a:solidFill>
              </a:rPr>
            </a:br>
            <a:endParaRPr sz="4800"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cs" sz="4800" b="1" dirty="0">
                <a:solidFill>
                  <a:schemeClr val="dk1"/>
                </a:solidFill>
              </a:rPr>
              <a:t>Modrá</a:t>
            </a:r>
            <a:r>
              <a:rPr lang="cs" sz="4800" dirty="0">
                <a:solidFill>
                  <a:schemeClr val="dk1"/>
                </a:solidFill>
              </a:rPr>
              <a:t> – papír</a:t>
            </a:r>
            <a:br>
              <a:rPr lang="cs" sz="4800" dirty="0">
                <a:solidFill>
                  <a:schemeClr val="dk1"/>
                </a:solidFill>
              </a:rPr>
            </a:br>
            <a:endParaRPr sz="4800"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cs" sz="4800" b="1" dirty="0">
                <a:solidFill>
                  <a:schemeClr val="dk1"/>
                </a:solidFill>
              </a:rPr>
              <a:t>Zelená</a:t>
            </a:r>
            <a:r>
              <a:rPr lang="cs" sz="4800" dirty="0">
                <a:solidFill>
                  <a:schemeClr val="dk1"/>
                </a:solidFill>
              </a:rPr>
              <a:t> – sklo</a:t>
            </a:r>
            <a:br>
              <a:rPr lang="cs" sz="4800" dirty="0">
                <a:solidFill>
                  <a:schemeClr val="dk1"/>
                </a:solidFill>
              </a:rPr>
            </a:br>
            <a:endParaRPr sz="4800"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cs" sz="4800" b="1" dirty="0">
                <a:solidFill>
                  <a:schemeClr val="dk1"/>
                </a:solidFill>
              </a:rPr>
              <a:t>Žlutá</a:t>
            </a:r>
            <a:r>
              <a:rPr lang="cs" sz="4800" dirty="0">
                <a:solidFill>
                  <a:schemeClr val="dk1"/>
                </a:solidFill>
              </a:rPr>
              <a:t> – plasty</a:t>
            </a:r>
            <a:br>
              <a:rPr lang="cs" sz="4800" dirty="0">
                <a:solidFill>
                  <a:schemeClr val="dk1"/>
                </a:solidFill>
              </a:rPr>
            </a:br>
            <a:endParaRPr sz="4800"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cs" sz="4800" b="1" dirty="0">
                <a:solidFill>
                  <a:schemeClr val="dk1"/>
                </a:solidFill>
              </a:rPr>
              <a:t>Hnědá</a:t>
            </a:r>
            <a:r>
              <a:rPr lang="cs" sz="4800" dirty="0">
                <a:solidFill>
                  <a:schemeClr val="dk1"/>
                </a:solidFill>
              </a:rPr>
              <a:t> – bioodpad</a:t>
            </a:r>
            <a:endParaRPr sz="4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4800" b="1" dirty="0">
                <a:solidFill>
                  <a:schemeClr val="dk1"/>
                </a:solidFill>
              </a:rPr>
              <a:t>Itálie</a:t>
            </a:r>
            <a:endParaRPr sz="4800" b="1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4800" dirty="0">
                <a:solidFill>
                  <a:schemeClr val="dk1"/>
                </a:solidFill>
              </a:rPr>
              <a:t>Systém třídění se </a:t>
            </a:r>
            <a:r>
              <a:rPr lang="cs" sz="4800" b="1" dirty="0">
                <a:solidFill>
                  <a:schemeClr val="dk1"/>
                </a:solidFill>
              </a:rPr>
              <a:t>liší region od regionu</a:t>
            </a:r>
            <a:r>
              <a:rPr lang="cs" sz="4800" dirty="0">
                <a:solidFill>
                  <a:schemeClr val="dk1"/>
                </a:solidFill>
              </a:rPr>
              <a:t> – někde je velmi přísný, jinde méně důsledný.</a:t>
            </a:r>
            <a:br>
              <a:rPr lang="cs" sz="4800" dirty="0">
                <a:solidFill>
                  <a:schemeClr val="dk1"/>
                </a:solidFill>
              </a:rPr>
            </a:br>
            <a:endParaRPr sz="48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4800" dirty="0">
                <a:solidFill>
                  <a:schemeClr val="dk1"/>
                </a:solidFill>
              </a:rPr>
              <a:t>Ve většině oblastí funguje </a:t>
            </a:r>
            <a:r>
              <a:rPr lang="cs" sz="4800" b="1" dirty="0">
                <a:solidFill>
                  <a:schemeClr val="dk1"/>
                </a:solidFill>
              </a:rPr>
              <a:t>„door-to-door“ systém</a:t>
            </a:r>
            <a:r>
              <a:rPr lang="cs" sz="4800" dirty="0">
                <a:solidFill>
                  <a:schemeClr val="dk1"/>
                </a:solidFill>
              </a:rPr>
              <a:t> – odpady se třídí doma a v určité dny se vykládají před dům.</a:t>
            </a:r>
            <a:br>
              <a:rPr lang="cs" sz="4800" dirty="0">
                <a:solidFill>
                  <a:schemeClr val="dk1"/>
                </a:solidFill>
              </a:rPr>
            </a:br>
            <a:endParaRPr sz="48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4800" dirty="0">
                <a:solidFill>
                  <a:schemeClr val="dk1"/>
                </a:solidFill>
              </a:rPr>
              <a:t>Používají se podobné barvy, ale někde mají </a:t>
            </a:r>
            <a:r>
              <a:rPr lang="cs" sz="4800" b="1" dirty="0">
                <a:solidFill>
                  <a:schemeClr val="dk1"/>
                </a:solidFill>
              </a:rPr>
              <a:t>jiné rozlišení</a:t>
            </a:r>
            <a:r>
              <a:rPr lang="cs" sz="4800" dirty="0">
                <a:solidFill>
                  <a:schemeClr val="dk1"/>
                </a:solidFill>
              </a:rPr>
              <a:t>.</a:t>
            </a:r>
            <a:br>
              <a:rPr lang="cs" sz="4800" dirty="0">
                <a:solidFill>
                  <a:schemeClr val="dk1"/>
                </a:solidFill>
              </a:rPr>
            </a:br>
            <a:endParaRPr sz="48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4800" dirty="0">
                <a:solidFill>
                  <a:schemeClr val="dk1"/>
                </a:solidFill>
              </a:rPr>
              <a:t>Ve městech může být třídění </a:t>
            </a:r>
            <a:r>
              <a:rPr lang="cs" sz="4800" b="1" dirty="0">
                <a:solidFill>
                  <a:schemeClr val="dk1"/>
                </a:solidFill>
              </a:rPr>
              <a:t>méně efektivní</a:t>
            </a:r>
            <a:r>
              <a:rPr lang="cs" sz="4800" dirty="0">
                <a:solidFill>
                  <a:schemeClr val="dk1"/>
                </a:solidFill>
              </a:rPr>
              <a:t> kvůli přelidnění a nedostatku kapacity.</a:t>
            </a:r>
            <a:br>
              <a:rPr lang="cs" sz="4800" dirty="0">
                <a:solidFill>
                  <a:schemeClr val="dk1"/>
                </a:solidFill>
              </a:rPr>
            </a:br>
            <a:endParaRPr sz="4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32</TotalTime>
  <Words>224</Words>
  <Application>Microsoft Office PowerPoint</Application>
  <PresentationFormat>Předvádění na obrazovce (16:9)</PresentationFormat>
  <Paragraphs>77</Paragraphs>
  <Slides>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Constantia</vt:lpstr>
      <vt:lpstr>Corbel</vt:lpstr>
      <vt:lpstr>Základ</vt:lpstr>
      <vt:lpstr>Prezentace aplikace PowerPoint</vt:lpstr>
      <vt:lpstr>Prezentace aplikace PowerPoint</vt:lpstr>
      <vt:lpstr>Barvení  </vt:lpstr>
      <vt:lpstr>Postup barvení</vt:lpstr>
      <vt:lpstr>Stříhání vlasů</vt:lpstr>
      <vt:lpstr>Mytí hlavy</vt:lpstr>
      <vt:lpstr>Keratin</vt:lpstr>
      <vt:lpstr>Keratin</vt:lpstr>
      <vt:lpstr>Třídění odpadu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simonova hana</dc:creator>
  <cp:lastModifiedBy>simonova hana</cp:lastModifiedBy>
  <cp:revision>9</cp:revision>
  <dcterms:modified xsi:type="dcterms:W3CDTF">2026-01-26T17:28:19Z</dcterms:modified>
</cp:coreProperties>
</file>