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5" r:id="rId1"/>
  </p:sldMasterIdLst>
  <p:notesMasterIdLst>
    <p:notesMasterId r:id="rId13"/>
  </p:notesMasterIdLst>
  <p:sldIdLst>
    <p:sldId id="267" r:id="rId2"/>
    <p:sldId id="257" r:id="rId3"/>
    <p:sldId id="258" r:id="rId4"/>
    <p:sldId id="264" r:id="rId5"/>
    <p:sldId id="259" r:id="rId6"/>
    <p:sldId id="265" r:id="rId7"/>
    <p:sldId id="260" r:id="rId8"/>
    <p:sldId id="266" r:id="rId9"/>
    <p:sldId id="261" r:id="rId10"/>
    <p:sldId id="262" r:id="rId11"/>
    <p:sldId id="263" r:id="rId1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138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6cf23b63d73b3ea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6cf23b63d73b3ea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ca36323146095f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ca36323146095f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ca36323146095f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ca36323146095f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ca36323146095f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ca36323146095f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17476752b41be45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17476752b41be45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19b14a5d62881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119b14a5d62881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f01528f2bdecd3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f01528f2bdecd3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574800"/>
            <a:ext cx="6619244" cy="2008236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216" y="3583035"/>
            <a:ext cx="6619244" cy="646065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619239" y="1344169"/>
            <a:ext cx="742949" cy="2285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BDF68E2-58F2-4D09-BE8B-E3BD06533059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713982" y="2420874"/>
            <a:ext cx="2894846" cy="2286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21797"/>
            <a:ext cx="628649" cy="57576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9730224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727445"/>
            <a:ext cx="6619244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514350"/>
            <a:ext cx="6619244" cy="257175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4152499"/>
            <a:ext cx="6619244" cy="370284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4265714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598" y="797563"/>
            <a:ext cx="6623862" cy="1029740"/>
          </a:xfrm>
        </p:spPr>
        <p:txBody>
          <a:bodyPr/>
          <a:lstStyle>
            <a:lvl1pPr>
              <a:defRPr sz="3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2657475"/>
            <a:ext cx="6619244" cy="1857375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92390856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661175" y="455502"/>
            <a:ext cx="601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7413344" y="1960341"/>
            <a:ext cx="489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6408" y="736600"/>
            <a:ext cx="6340430" cy="2022474"/>
          </a:xfrm>
        </p:spPr>
        <p:txBody>
          <a:bodyPr/>
          <a:lstStyle>
            <a:lvl1pPr>
              <a:defRPr sz="3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459459" y="2759074"/>
            <a:ext cx="5798414" cy="256631"/>
          </a:xfrm>
        </p:spPr>
        <p:txBody>
          <a:bodyPr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771899"/>
            <a:ext cx="6933673" cy="748393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14037254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778000"/>
            <a:ext cx="6619245" cy="136688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3768725"/>
            <a:ext cx="6619244" cy="6453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05644633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1952626"/>
            <a:ext cx="235640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5" y="2384823"/>
            <a:ext cx="2356409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1" y="1952625"/>
            <a:ext cx="236025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1" y="2384823"/>
            <a:ext cx="2360257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6101" y="1952626"/>
            <a:ext cx="235929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6247" y="2384822"/>
            <a:ext cx="2359152" cy="2135470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0110737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>
            <a:lvl1pPr>
              <a:defRPr sz="27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5" y="3399633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00915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215" y="3831830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649" y="3399634"/>
            <a:ext cx="228782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1347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7629" y="3831829"/>
            <a:ext cx="2287829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7082" y="3399634"/>
            <a:ext cx="228832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22273" y="1952625"/>
            <a:ext cx="2018432" cy="119363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87081" y="3831828"/>
            <a:ext cx="2288322" cy="6884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304373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848352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20833" y="4793879"/>
            <a:ext cx="2733212" cy="2286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87017890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619244" cy="53022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1952625"/>
            <a:ext cx="6619244" cy="2562225"/>
          </a:xfrm>
        </p:spPr>
        <p:txBody>
          <a:bodyPr vert="eaVert" anchor="t" anchorCtr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21580" y="4793879"/>
            <a:ext cx="742949" cy="228599"/>
          </a:xfrm>
        </p:spPr>
        <p:txBody>
          <a:bodyPr/>
          <a:lstStyle/>
          <a:p>
            <a:fld id="{2E2D6473-DF6D-4702-B328-E0DD40540A4E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02152685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27" y="958850"/>
            <a:ext cx="1057474" cy="3561443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216" y="958850"/>
            <a:ext cx="4692019" cy="356144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9829" y="4793879"/>
            <a:ext cx="744101" cy="228599"/>
          </a:xfrm>
        </p:spPr>
        <p:txBody>
          <a:bodyPr/>
          <a:lstStyle/>
          <a:p>
            <a:fld id="{E26F7E3A-B166-407D-9866-32884E7D5B37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46075822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087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074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216" y="1952625"/>
            <a:ext cx="6619244" cy="256222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17606759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238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2008234"/>
            <a:ext cx="3263269" cy="1712868"/>
          </a:xfrm>
        </p:spPr>
        <p:txBody>
          <a:bodyPr anchor="ctr"/>
          <a:lstStyle>
            <a:lvl1pPr algn="l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1670" y="2008233"/>
            <a:ext cx="2818159" cy="1712868"/>
          </a:xfrm>
        </p:spPr>
        <p:txBody>
          <a:bodyPr anchor="ctr"/>
          <a:lstStyle>
            <a:lvl1pPr marL="0" indent="0" algn="l">
              <a:buNone/>
              <a:defRPr sz="15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4931648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215" y="1952625"/>
            <a:ext cx="3618869" cy="256222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6535" y="1952625"/>
            <a:ext cx="3618869" cy="2562225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11067200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361886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215" y="2384822"/>
            <a:ext cx="3618869" cy="2130029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6535" y="1952625"/>
            <a:ext cx="361886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535" y="2384822"/>
            <a:ext cx="3618869" cy="2130029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368938649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66216" y="730251"/>
            <a:ext cx="6571060" cy="53022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6977060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2188560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971550"/>
            <a:ext cx="2094869" cy="120015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5859" y="1085850"/>
            <a:ext cx="3892550" cy="34290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5" y="2346961"/>
            <a:ext cx="2094869" cy="2171699"/>
          </a:xfrm>
        </p:spPr>
        <p:txBody>
          <a:bodyPr/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128940409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270000"/>
            <a:ext cx="2898851" cy="1301750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10903" y="857250"/>
            <a:ext cx="2420395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marL="0" lvl="0" indent="0" algn="ctr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216" y="2743200"/>
            <a:ext cx="2894409" cy="1028700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23659519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216" y="730251"/>
            <a:ext cx="6571060" cy="530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52625"/>
            <a:ext cx="6571060" cy="2562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9829" y="4793879"/>
            <a:ext cx="742949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1" i="0">
                <a:solidFill>
                  <a:schemeClr val="accent1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1/26/2026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0833" y="4793879"/>
            <a:ext cx="2894846" cy="2286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21797"/>
            <a:ext cx="628649" cy="5757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bg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 smtClean="0"/>
              <a:t>‹#›</a:t>
            </a:fld>
            <a:endParaRPr lang="cs"/>
          </a:p>
        </p:txBody>
      </p:sp>
    </p:spTree>
    <p:extLst>
      <p:ext uri="{BB962C8B-B14F-4D97-AF65-F5344CB8AC3E}">
        <p14:creationId xmlns:p14="http://schemas.microsoft.com/office/powerpoint/2010/main" val="4277516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7" descr="Obsah obrázku Vínově červená, Obdélník, červená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640248"/>
            <a:ext cx="5143500" cy="904351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pic>
        <p:nvPicPr>
          <p:cNvPr id="4" name="Obrázek 6" descr="Obsah obrázku snímek obrazovky, Písmo, Elektricky modrá, Grafika&#10;&#10;Popis se vygeneroval automaticky.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833" y="703679"/>
            <a:ext cx="1964612" cy="77174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</p:pic>
      <p:sp>
        <p:nvSpPr>
          <p:cNvPr id="5" name="TextovéPole 10"/>
          <p:cNvSpPr txBox="1"/>
          <p:nvPr/>
        </p:nvSpPr>
        <p:spPr>
          <a:xfrm>
            <a:off x="2158765" y="1893230"/>
            <a:ext cx="4834565" cy="536686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51435" tIns="25718" rIns="51435" bIns="25718" anchor="t" anchorCtr="1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1575" b="1" dirty="0">
                <a:solidFill>
                  <a:srgbClr val="000000"/>
                </a:solidFill>
                <a:latin typeface="Calibri"/>
              </a:rPr>
              <a:t>ID mobility: </a:t>
            </a:r>
            <a:r>
              <a:rPr lang="cs-CZ" sz="1575" b="1" dirty="0" smtClean="0">
                <a:solidFill>
                  <a:srgbClr val="000000"/>
                </a:solidFill>
                <a:latin typeface="Calibri"/>
              </a:rPr>
              <a:t>SHORT-04</a:t>
            </a:r>
            <a:r>
              <a:rPr lang="cs-CZ" sz="1575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/>
            </a:r>
            <a:br>
              <a:rPr lang="cs-CZ" sz="1575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r>
              <a:rPr lang="cs-CZ" sz="1575" b="1" dirty="0">
                <a:solidFill>
                  <a:srgbClr val="000000"/>
                </a:solidFill>
                <a:latin typeface="Calibri"/>
              </a:rPr>
              <a:t>Číslo projektu: 2024-1-CZ01-KA122-VET-000230261</a:t>
            </a:r>
          </a:p>
        </p:txBody>
      </p:sp>
      <p:sp>
        <p:nvSpPr>
          <p:cNvPr id="7" name="TextovéPole 13"/>
          <p:cNvSpPr txBox="1"/>
          <p:nvPr/>
        </p:nvSpPr>
        <p:spPr>
          <a:xfrm>
            <a:off x="3384165" y="2482383"/>
            <a:ext cx="1794505" cy="882935"/>
          </a:xfrm>
          <a:prstGeom prst="rect">
            <a:avLst/>
          </a:prstGeom>
          <a:noFill/>
          <a:ln cap="flat">
            <a:noFill/>
          </a:ln>
          <a:effectLst>
            <a:outerShdw dist="22997" dir="5400000" algn="tl">
              <a:srgbClr val="000000">
                <a:alpha val="35000"/>
              </a:srgbClr>
            </a:outerShdw>
          </a:effectLst>
        </p:spPr>
        <p:txBody>
          <a:bodyPr vert="horz" wrap="square" lIns="51435" tIns="25718" rIns="51435" bIns="25718" anchor="t" anchorCtr="1" compatLnSpc="1">
            <a:spAutoFit/>
          </a:bodyPr>
          <a:lstStyle/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b="1" dirty="0">
              <a:solidFill>
                <a:srgbClr val="000000"/>
              </a:solidFill>
              <a:latin typeface="Constantia"/>
            </a:endParaRP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b="1" dirty="0">
                <a:solidFill>
                  <a:srgbClr val="000000"/>
                </a:solidFill>
                <a:latin typeface="Constantia"/>
              </a:rPr>
              <a:t>Italská krása</a:t>
            </a:r>
          </a:p>
          <a:p>
            <a:pPr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b="1" dirty="0">
              <a:solidFill>
                <a:srgbClr val="000000"/>
              </a:solidFill>
              <a:latin typeface="Constanti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407" y="3684304"/>
            <a:ext cx="2447148" cy="8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352031" y="619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5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O keratinu na vlasy</a:t>
            </a:r>
            <a:endParaRPr sz="2750" b="1" dirty="0"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352031" y="1685814"/>
            <a:ext cx="4721857" cy="36089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150" b="1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1. krok: Příprava vlasů</a:t>
            </a:r>
            <a:endParaRPr sz="1150" b="1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Umyjte vlasy polovinou šamponu z balení. Bez kondicionéru! Vlasy osušte ručníkem a poté úplně dosušte fénem.</a:t>
            </a:r>
            <a:endParaRPr sz="11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b="1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2. krok: Aplikace masky</a:t>
            </a:r>
            <a:endParaRPr sz="1150" b="1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Rozdělte vlasy na 4 části. Nanášejte masku pramínek po pramínku (1–1,5 cm), 0,5 cm od pokožky hlavy. Maska nesmí přijít do kontaktu s kůží. Nechte působit 15 minut.</a:t>
            </a:r>
            <a:endParaRPr sz="11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b="1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3. krok: Odstranění přebytků</a:t>
            </a:r>
            <a:endParaRPr sz="1150" b="1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 Pomocí hřebenu jemně odstraňte přebytek masky.</a:t>
            </a:r>
            <a:endParaRPr sz="11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b="1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4. krok: Sušení</a:t>
            </a:r>
            <a:endParaRPr sz="1150" b="1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1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Vlasy znovu důkladně vysušte fénem bez použití kartáčovací techniky. Vlasy musí být zcela suché!</a:t>
            </a:r>
            <a:endParaRPr sz="11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150" dirty="0"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8796" y="2024351"/>
            <a:ext cx="1482962" cy="2396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rcRect l="4650" r="5526"/>
          <a:stretch>
            <a:fillRect/>
          </a:stretch>
        </p:blipFill>
        <p:spPr>
          <a:xfrm>
            <a:off x="7095595" y="2024351"/>
            <a:ext cx="1584530" cy="2396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441568" y="67384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65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O keratinu na vlasy</a:t>
            </a:r>
            <a:endParaRPr sz="2650" b="1" dirty="0">
              <a:solidFill>
                <a:schemeClr val="bg1"/>
              </a:solidFill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1"/>
          </p:nvPr>
        </p:nvSpPr>
        <p:spPr>
          <a:xfrm>
            <a:off x="441568" y="1727097"/>
            <a:ext cx="515483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5. krok: Žehlení</a:t>
            </a:r>
            <a:endParaRPr sz="1200" b="1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Vyžehlete vlasy po tenkých pramenech (8–12x každý) na 200–230 °C. U poškozených vlasů snižte teplotu na 150–180 °C. Po žehlení nechte vlasy 5 minut vychladnout.</a:t>
            </a:r>
            <a:endParaRPr sz="12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50" b="1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6. krok: Oplach a péče</a:t>
            </a:r>
            <a:endParaRPr sz="1250" b="1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Důkladně opláchněte. Umyjte šamponem, naneste kondicionér, nechte 5 minut působit, opláchněte a vysušte.</a:t>
            </a:r>
            <a:endParaRPr sz="12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Poznámka:</a:t>
            </a:r>
            <a:endParaRPr sz="12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 Produkt má tepelnou paměť – účinek se zpevňuje opětovným </a:t>
            </a:r>
            <a:endParaRPr sz="12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50" dirty="0">
                <a:solidFill>
                  <a:schemeClr val="tx1"/>
                </a:solidFill>
                <a:latin typeface="Merriweather"/>
                <a:ea typeface="Merriweather"/>
                <a:cs typeface="Merriweather"/>
                <a:sym typeface="Merriweather"/>
              </a:rPr>
              <a:t> fénováním nebo žehlením po mytí.</a:t>
            </a:r>
            <a:endParaRPr sz="1250" dirty="0">
              <a:solidFill>
                <a:schemeClr val="tx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rcRect l="26109" r="5096"/>
          <a:stretch>
            <a:fillRect/>
          </a:stretch>
        </p:blipFill>
        <p:spPr>
          <a:xfrm>
            <a:off x="7373989" y="2008004"/>
            <a:ext cx="1326911" cy="25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4">
            <a:alphaModFix/>
          </a:blip>
          <a:srcRect l="11736" r="16618"/>
          <a:stretch>
            <a:fillRect/>
          </a:stretch>
        </p:blipFill>
        <p:spPr>
          <a:xfrm>
            <a:off x="5898912" y="2007984"/>
            <a:ext cx="1381912" cy="257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80860" y="577333"/>
            <a:ext cx="33234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 b="1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Úvod</a:t>
            </a:r>
            <a:endParaRPr sz="2700" b="1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92602" y="1232550"/>
            <a:ext cx="4628100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erriweather"/>
              <a:buChar char="●"/>
            </a:pPr>
            <a:r>
              <a:rPr lang="cs" sz="15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Ekologie a fiskální odpovědnost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erriweather"/>
              <a:buChar char="●"/>
            </a:pPr>
            <a:r>
              <a:rPr lang="cs" sz="15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 barvení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erriweather"/>
              <a:buChar char="●"/>
            </a:pPr>
            <a:r>
              <a:rPr lang="cs" sz="15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 mytí hlavy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erriweather"/>
              <a:buChar char="●"/>
            </a:pPr>
            <a:r>
              <a:rPr lang="cs" sz="15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ve střihu</a:t>
            </a:r>
          </a:p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endParaRPr sz="15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erriweather"/>
              <a:buChar char="●"/>
            </a:pPr>
            <a:r>
              <a:rPr lang="cs" sz="1500" dirty="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O keratinu na vlasy </a:t>
            </a:r>
            <a:endParaRPr sz="1500" dirty="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0826" y="1175533"/>
            <a:ext cx="3005770" cy="325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5;p13">
            <a:extLst>
              <a:ext uri="{FF2B5EF4-FFF2-40B4-BE49-F238E27FC236}">
                <a16:creationId xmlns:a16="http://schemas.microsoft.com/office/drawing/2014/main" id="{30852719-4B99-EB5E-5174-423FF41728B1}"/>
              </a:ext>
            </a:extLst>
          </p:cNvPr>
          <p:cNvSpPr txBox="1"/>
          <p:nvPr/>
        </p:nvSpPr>
        <p:spPr>
          <a:xfrm>
            <a:off x="680860" y="4104532"/>
            <a:ext cx="343023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solidFill>
                  <a:schemeClr val="dk2"/>
                </a:solidFill>
              </a:rPr>
              <a:t>A</a:t>
            </a:r>
            <a:r>
              <a:rPr lang="cs" sz="1800" dirty="0">
                <a:solidFill>
                  <a:schemeClr val="dk2"/>
                </a:solidFill>
              </a:rPr>
              <a:t>utorka:Nosenko Anastasiia</a:t>
            </a:r>
            <a:endParaRPr sz="18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7105800" cy="6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Ekologie a fiskální odpovědnost</a:t>
            </a:r>
            <a:endParaRPr sz="2700" b="1" dirty="0">
              <a:solidFill>
                <a:schemeClr val="bg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6" y="1756367"/>
            <a:ext cx="52722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➢"/>
            </a:pPr>
            <a:r>
              <a:rPr lang="cs" sz="1500" dirty="0">
                <a:latin typeface="Merriweather"/>
                <a:ea typeface="Merriweather"/>
                <a:cs typeface="Merriweather"/>
                <a:sym typeface="Merriweather"/>
              </a:rPr>
              <a:t>V Itálii se velmi zodpovědně přistupuje ke třídění odpadu pro recyklaci.</a:t>
            </a:r>
            <a:endParaRPr sz="15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Merriweather"/>
              <a:buChar char="➢"/>
            </a:pPr>
            <a:r>
              <a:rPr lang="cs-CZ" sz="1500" dirty="0">
                <a:latin typeface="Merriweather"/>
                <a:ea typeface="Merriweather"/>
                <a:cs typeface="Merriweather"/>
                <a:sym typeface="Merriweather"/>
              </a:rPr>
              <a:t>Š</a:t>
            </a:r>
            <a:r>
              <a:rPr lang="cs" sz="1500" dirty="0">
                <a:latin typeface="Merriweather"/>
                <a:ea typeface="Merriweather"/>
                <a:cs typeface="Merriweather"/>
                <a:sym typeface="Merriweather"/>
              </a:rPr>
              <a:t>etří se i teplou vodou.</a:t>
            </a:r>
            <a:endParaRPr sz="15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cs-CZ" sz="15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23850" algn="l" rtl="0">
              <a:spcBef>
                <a:spcPts val="1200"/>
              </a:spcBef>
              <a:spcAft>
                <a:spcPts val="0"/>
              </a:spcAft>
              <a:buSzPts val="1500"/>
              <a:buFont typeface="Merriweather"/>
              <a:buChar char="➢"/>
            </a:pPr>
            <a:r>
              <a:rPr lang="cs" sz="1500" dirty="0">
                <a:latin typeface="Merriweather"/>
                <a:ea typeface="Merriweather"/>
                <a:cs typeface="Merriweather"/>
                <a:sym typeface="Merriweather"/>
              </a:rPr>
              <a:t>Zaměstnanec je povinen vydávat účtenky, protože inspektor může kdykoliv přijít a zkontrolovat to.</a:t>
            </a:r>
            <a:endParaRPr sz="15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044" y="1756367"/>
            <a:ext cx="2604442" cy="13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7044" y="3276746"/>
            <a:ext cx="2604442" cy="1439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E203F-0E2D-5920-4FE2-F350BE12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628649"/>
            <a:ext cx="6571060" cy="530223"/>
          </a:xfrm>
        </p:spPr>
        <p:txBody>
          <a:bodyPr/>
          <a:lstStyle/>
          <a:p>
            <a:r>
              <a:rPr lang="cs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 barvení – Česká republika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E81ECC-373F-BE5B-93DB-B990491D4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7472" y="2124504"/>
            <a:ext cx="5012071" cy="2562226"/>
          </a:xfrm>
        </p:spPr>
        <p:txBody>
          <a:bodyPr>
            <a:normAutofit/>
          </a:bodyPr>
          <a:lstStyle/>
          <a:p>
            <a:pPr marL="457200" lvl="0" indent="-304800">
              <a:spcBef>
                <a:spcPts val="1200"/>
              </a:spcBef>
              <a:buSzPts val="1200"/>
              <a:buFont typeface="Wingdings" panose="05000000000000000000" pitchFamily="2" charset="2"/>
              <a:buChar char="Ø"/>
            </a:pPr>
            <a:r>
              <a:rPr lang="cs-CZ" sz="1400" dirty="0"/>
              <a:t>Téměř každý kadeřník to dělá tak, aby nepoškodil vlasy.</a:t>
            </a:r>
          </a:p>
          <a:p>
            <a:pPr marL="457200" lvl="0" indent="-304800">
              <a:spcBef>
                <a:spcPts val="0"/>
              </a:spcBef>
              <a:buSzPts val="1200"/>
              <a:buFont typeface="Wingdings" panose="05000000000000000000" pitchFamily="2" charset="2"/>
              <a:buChar char="Ø"/>
            </a:pPr>
            <a:r>
              <a:rPr lang="cs-CZ" sz="1400" dirty="0"/>
              <a:t>Rychlé a kvalitní barvení.</a:t>
            </a:r>
          </a:p>
          <a:p>
            <a:pPr marL="457200" lvl="0" indent="-304800">
              <a:spcBef>
                <a:spcPts val="0"/>
              </a:spcBef>
              <a:buSzPts val="1200"/>
              <a:buFont typeface="Wingdings" panose="05000000000000000000" pitchFamily="2" charset="2"/>
              <a:buChar char="Ø"/>
            </a:pPr>
            <a:r>
              <a:rPr lang="cs-CZ" sz="1400" dirty="0"/>
              <a:t>Nejčastěji se k barvení používá 3%, 6% a velmi zřídka 9% oxid.</a:t>
            </a:r>
          </a:p>
          <a:p>
            <a:pPr marL="457200" lvl="0" indent="-304800">
              <a:spcBef>
                <a:spcPts val="0"/>
              </a:spcBef>
              <a:buSzPts val="1200"/>
              <a:buFont typeface="Wingdings" panose="05000000000000000000" pitchFamily="2" charset="2"/>
              <a:buChar char="Ø"/>
            </a:pPr>
            <a:r>
              <a:rPr lang="cs-CZ" sz="1400" dirty="0"/>
              <a:t>Barva se nanáší metodou roztírání.</a:t>
            </a:r>
          </a:p>
          <a:p>
            <a:pPr marL="457200" lvl="0" indent="-304800">
              <a:spcBef>
                <a:spcPts val="0"/>
              </a:spcBef>
              <a:buSzPts val="1200"/>
              <a:buFont typeface="Wingdings" panose="05000000000000000000" pitchFamily="2" charset="2"/>
              <a:buChar char="Ø"/>
            </a:pPr>
            <a:r>
              <a:rPr lang="cs-CZ" sz="1400" dirty="0"/>
              <a:t>Obvykle se k odstranění barvy, která se vsákla do kůže, používají zbytky barvy nebo vlhčené ubrousky.</a:t>
            </a:r>
          </a:p>
          <a:p>
            <a:pPr marL="457200" lvl="0" indent="-304800">
              <a:spcBef>
                <a:spcPts val="0"/>
              </a:spcBef>
              <a:buSzPts val="1200"/>
              <a:buFont typeface="Wingdings" panose="05000000000000000000" pitchFamily="2" charset="2"/>
              <a:buChar char="Ø"/>
            </a:pPr>
            <a:r>
              <a:rPr lang="cs-CZ" sz="1400" dirty="0"/>
              <a:t>Rozdělují se vlasy na 4 části.</a:t>
            </a:r>
          </a:p>
          <a:p>
            <a:endParaRPr lang="cs-CZ" dirty="0"/>
          </a:p>
        </p:txBody>
      </p:sp>
      <p:pic>
        <p:nvPicPr>
          <p:cNvPr id="5" name="Google Shape;79;p16">
            <a:extLst>
              <a:ext uri="{FF2B5EF4-FFF2-40B4-BE49-F238E27FC236}">
                <a16:creationId xmlns:a16="http://schemas.microsoft.com/office/drawing/2014/main" id="{86D54C3A-8D44-5D6B-3AC7-B32F484B2865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844794" y="2124504"/>
            <a:ext cx="2522310" cy="2248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9098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73976" y="639393"/>
            <a:ext cx="501242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 barvení - Itálie</a:t>
            </a:r>
            <a:endParaRPr sz="2700" b="1" dirty="0">
              <a:solidFill>
                <a:schemeClr val="bg1"/>
              </a:solidFill>
            </a:endParaRPr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11700" y="183711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dirty="0"/>
              <a:t>Někteří kadeřníci se snaží vlasy chránit a nepoškozovat, ale obvykle to všichni ignorují.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dirty="0"/>
              <a:t>Rychlejší a kvalitnější barvení.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dirty="0"/>
              <a:t>Nejčastěji se k barvení vlasů používá 6%, 9% a 12% oxid.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dirty="0"/>
              <a:t>Barva se nanáší jednoduše stisknutím.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dirty="0"/>
              <a:t>Používá se popel k odstranění barvy, která se vsákla do kůže.</a:t>
            </a:r>
            <a:endParaRPr dirty="0"/>
          </a:p>
          <a:p>
            <a:pPr marL="457200" lvl="0" indent="-304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dirty="0"/>
              <a:t>Rozdělují se vlasy na 2 části.</a:t>
            </a:r>
            <a:endParaRPr dirty="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rcRect l="10414" r="7102"/>
          <a:stretch>
            <a:fillRect/>
          </a:stretch>
        </p:blipFill>
        <p:spPr>
          <a:xfrm>
            <a:off x="4982686" y="2110917"/>
            <a:ext cx="1782499" cy="232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rcRect l="8851" t="11746" r="7927"/>
          <a:stretch>
            <a:fillRect/>
          </a:stretch>
        </p:blipFill>
        <p:spPr>
          <a:xfrm>
            <a:off x="6985191" y="2110917"/>
            <a:ext cx="1693638" cy="2324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FC3D4B-8979-1EBD-18C0-6B625316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09" y="689000"/>
            <a:ext cx="7074626" cy="530223"/>
          </a:xfrm>
        </p:spPr>
        <p:txBody>
          <a:bodyPr/>
          <a:lstStyle/>
          <a:p>
            <a:r>
              <a:rPr lang="cs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 mytí hlavy – Česká republika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5BF0D7-3B83-422F-6F57-2A191C9F2A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585" y="1987072"/>
            <a:ext cx="3618869" cy="2562226"/>
          </a:xfrm>
        </p:spPr>
        <p:txBody>
          <a:bodyPr>
            <a:normAutofit fontScale="92500"/>
          </a:bodyPr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300" dirty="0">
                <a:solidFill>
                  <a:schemeClr val="tx1"/>
                </a:solidFill>
              </a:rPr>
              <a:t>Mytí hlavy v kadeřnictví je často bráno jako praktická část přípravy na střih či barvení. Není vždy doprovázeno masáží.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300" dirty="0">
                <a:solidFill>
                  <a:schemeClr val="tx1"/>
                </a:solidFill>
              </a:rPr>
              <a:t>Používají se běžné šampony, někdy i univerzální značky – důraz na funkčnost.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300" dirty="0">
                <a:solidFill>
                  <a:schemeClr val="tx1"/>
                </a:solidFill>
              </a:rPr>
              <a:t>Mytí hlavy obvykle probíhá rychle a účelně – není hlavním zážitkem návštěvy.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300" dirty="0">
                <a:solidFill>
                  <a:schemeClr val="tx1"/>
                </a:solidFill>
              </a:rPr>
              <a:t>V některých salonech (např. luxusnějších) může být nabídnuta relaxační masáž hlavy, ale není to standard.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cs-CZ" sz="1300" dirty="0">
                <a:solidFill>
                  <a:schemeClr val="tx1"/>
                </a:solidFill>
              </a:rPr>
              <a:t>Někdy klienti přicházejí již s umytými vlasy – podle domluvy.</a:t>
            </a:r>
          </a:p>
          <a:p>
            <a:endParaRPr lang="cs-CZ" dirty="0"/>
          </a:p>
        </p:txBody>
      </p:sp>
      <p:pic>
        <p:nvPicPr>
          <p:cNvPr id="5" name="Google Shape;90;p17">
            <a:extLst>
              <a:ext uri="{FF2B5EF4-FFF2-40B4-BE49-F238E27FC236}">
                <a16:creationId xmlns:a16="http://schemas.microsoft.com/office/drawing/2014/main" id="{948C130F-0B6D-0593-4A62-0C3377FC4CFD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78364" y="1938946"/>
            <a:ext cx="3416300" cy="25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55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446482" y="639422"/>
            <a:ext cx="53974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 mytí hlavy - Itálie</a:t>
            </a:r>
            <a:endParaRPr sz="2700" b="1" dirty="0">
              <a:solidFill>
                <a:schemeClr val="bg1"/>
              </a:solidFill>
            </a:endParaRPr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203971" y="1727100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sz="1200" dirty="0"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-CZ" sz="1200" dirty="0">
                <a:solidFill>
                  <a:schemeClr val="tx1"/>
                </a:solidFill>
              </a:rPr>
              <a:t>Mytí hlavy je rituál a součást zážitku – často velmi pečlivé, důkladné, s důrazem na relaxaci.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Běžná je masáž hlavy během mytí – vnímá se jako forma péče o zákazníka.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Kadeřníci často používají profesionální produkty vyšší kvality (např. Kerastase, Davines – italská značka).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Celkově se péče o vlasy v Itálii bere jako součást kultury krásy – nejen funkční úkon, ale i estetický a příjemný.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Často je k dispozici aromaterapie, přírodní šampony, teplé ručníky.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229" y="2111956"/>
            <a:ext cx="1799361" cy="236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5189" y="2111956"/>
            <a:ext cx="1686706" cy="2363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3A98C2-1E35-6369-848B-F6893FB1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ve střihu  - Česká republika</a:t>
            </a:r>
            <a:endParaRPr lang="cs-CZ" dirty="0"/>
          </a:p>
        </p:txBody>
      </p:sp>
      <p:sp>
        <p:nvSpPr>
          <p:cNvPr id="5" name="Google Shape;97;p18">
            <a:extLst>
              <a:ext uri="{FF2B5EF4-FFF2-40B4-BE49-F238E27FC236}">
                <a16:creationId xmlns:a16="http://schemas.microsoft.com/office/drawing/2014/main" id="{46334B2D-06A6-6026-6E44-15A518B64C58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58011" y="1720766"/>
            <a:ext cx="4475246" cy="32871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Střih je většinou praktický a funkční – lidé často chtějí účes, který se snadno udržuje.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V salonech se často používají klasické techniky střihu, důraz na preciznost.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Někdy chybí konzultace – zákazník řekne, co chce, a kadeřník to provede, ale ne vždy navrhne alternativy nebo poradí.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Inovace a trendy se sice sledují, ale častěji se drží jistoty.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U mužů převládají klasické střihy, fade či undercut, ženy často volí praktičnost (mikádo, vrstvení).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Cena střihu je obecně nižší než v Itálii.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6" name="Google Shape;99;p18">
            <a:extLst>
              <a:ext uri="{FF2B5EF4-FFF2-40B4-BE49-F238E27FC236}">
                <a16:creationId xmlns:a16="http://schemas.microsoft.com/office/drawing/2014/main" id="{D7081F2C-D2DA-251F-4980-FF6388925E15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49835" y="1966375"/>
            <a:ext cx="2519622" cy="25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20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549611" y="619880"/>
            <a:ext cx="550743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700" b="1" dirty="0">
                <a:solidFill>
                  <a:schemeClr val="bg1"/>
                </a:solidFill>
                <a:latin typeface="Merriweather"/>
                <a:ea typeface="Merriweather"/>
                <a:cs typeface="Merriweather"/>
                <a:sym typeface="Merriweather"/>
              </a:rPr>
              <a:t>Rozdíly ve střihu - Itálie</a:t>
            </a:r>
            <a:endParaRPr sz="2700" b="1" dirty="0">
              <a:solidFill>
                <a:schemeClr val="bg1"/>
              </a:solidFill>
            </a:endParaRPr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14609" y="1735720"/>
            <a:ext cx="5287423" cy="4156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Střih je součást stylu a sebevyjádření – velký důraz na estetiku, šik, vzhled a osobitost.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Běžná je dlouhá konzultace – kadeřník analyzuje tvar obličeje, strukturu vlasů, styl zákazníka a doporučí vhodný střih.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Techniky střihu jsou často dynamičtější, moderní – využívá se pokročilého vrstvení, texturování, „sušení nůžkami“ atd.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Vysoká pozornost se věnuje detailům a objemu – výsledek musí působit přirozeně a zároveň elegantně.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V Itálii je běžné, že se ženy i muži chodí často stříhat, aby si udrželi perfektní vzhled – více péče, styling.</a:t>
            </a:r>
            <a:endParaRPr sz="1200" dirty="0">
              <a:solidFill>
                <a:schemeClr val="tx1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SzPts val="1200"/>
              <a:buFont typeface="Wingdings" panose="05000000000000000000" pitchFamily="2" charset="2"/>
              <a:buChar char="Ø"/>
            </a:pPr>
            <a:r>
              <a:rPr lang="cs" sz="1200" dirty="0">
                <a:solidFill>
                  <a:schemeClr val="tx1"/>
                </a:solidFill>
              </a:rPr>
              <a:t>Kadeřnictví bývá módní a stylové – s atmosférou podobnou butiku.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5680" y="2100105"/>
            <a:ext cx="1902669" cy="2493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TM02900722[[fn=Zasedací síň]]</Template>
  <TotalTime>25</TotalTime>
  <Words>785</Words>
  <Application>Microsoft Office PowerPoint</Application>
  <PresentationFormat>Předvádění na obrazovce (16:9)</PresentationFormat>
  <Paragraphs>80</Paragraphs>
  <Slides>11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9" baseType="lpstr">
      <vt:lpstr>Arial</vt:lpstr>
      <vt:lpstr>Calibri</vt:lpstr>
      <vt:lpstr>Century Gothic</vt:lpstr>
      <vt:lpstr>Constantia</vt:lpstr>
      <vt:lpstr>Merriweather</vt:lpstr>
      <vt:lpstr>Wingdings</vt:lpstr>
      <vt:lpstr>Wingdings 3</vt:lpstr>
      <vt:lpstr>Ion Boardroom</vt:lpstr>
      <vt:lpstr>Prezentace aplikace PowerPoint</vt:lpstr>
      <vt:lpstr>Prezentace aplikace PowerPoint</vt:lpstr>
      <vt:lpstr>Ekologie a fiskální odpovědnost</vt:lpstr>
      <vt:lpstr>Rozdíly v barvení – Česká republika</vt:lpstr>
      <vt:lpstr>Rozdíly v barvení - Itálie</vt:lpstr>
      <vt:lpstr>Rozdíly v mytí hlavy – Česká republika</vt:lpstr>
      <vt:lpstr>Rozdíly v mytí hlavy - Itálie</vt:lpstr>
      <vt:lpstr>Rozdíly ve střihu  - Česká republika</vt:lpstr>
      <vt:lpstr>Rozdíly ve střihu - Itálie</vt:lpstr>
      <vt:lpstr>O keratinu na vlasy</vt:lpstr>
      <vt:lpstr>O keratinu na vlasy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simonova hana</dc:creator>
  <cp:lastModifiedBy>simonova hana</cp:lastModifiedBy>
  <cp:revision>8</cp:revision>
  <dcterms:modified xsi:type="dcterms:W3CDTF">2026-01-26T17:28:52Z</dcterms:modified>
</cp:coreProperties>
</file>