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3CD8-D73B-4D78-A074-500D02A1F8EC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0D4F75D-44EB-466C-BE73-41B91F94F1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2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3CD8-D73B-4D78-A074-500D02A1F8EC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F75D-44EB-466C-BE73-41B91F94F1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786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3CD8-D73B-4D78-A074-500D02A1F8EC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F75D-44EB-466C-BE73-41B91F94F1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74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3CD8-D73B-4D78-A074-500D02A1F8EC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F75D-44EB-466C-BE73-41B91F94F1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17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FE13CD8-D73B-4D78-A074-500D02A1F8EC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0D4F75D-44EB-466C-BE73-41B91F94F1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69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3CD8-D73B-4D78-A074-500D02A1F8EC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F75D-44EB-466C-BE73-41B91F94F1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396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3CD8-D73B-4D78-A074-500D02A1F8EC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F75D-44EB-466C-BE73-41B91F94F1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512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3CD8-D73B-4D78-A074-500D02A1F8EC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F75D-44EB-466C-BE73-41B91F94F1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46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3CD8-D73B-4D78-A074-500D02A1F8EC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F75D-44EB-466C-BE73-41B91F94F1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060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3CD8-D73B-4D78-A074-500D02A1F8EC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F75D-44EB-466C-BE73-41B91F94F1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919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3CD8-D73B-4D78-A074-500D02A1F8EC}" type="datetimeFigureOut">
              <a:rPr lang="cs-CZ" smtClean="0"/>
              <a:t>26.01.2026</a:t>
            </a:fld>
            <a:endParaRPr lang="cs-CZ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F75D-44EB-466C-BE73-41B91F94F1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15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FE13CD8-D73B-4D78-A074-500D02A1F8EC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0D4F75D-44EB-466C-BE73-41B91F94F1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47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7" descr="Obsah obrázku Vínově červená, Obdélník, červená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53665"/>
            <a:ext cx="6858000" cy="120580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4" name="Obrázek 6" descr="Obsah obrázku snímek obrazovky, Písmo, Elektricky modrá, Grafika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111" y="938239"/>
            <a:ext cx="2619483" cy="1028995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5" name="TextovéPole 10"/>
          <p:cNvSpPr txBox="1"/>
          <p:nvPr/>
        </p:nvSpPr>
        <p:spPr>
          <a:xfrm>
            <a:off x="2878354" y="2524307"/>
            <a:ext cx="6446087" cy="715583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1" rIns="68580" bIns="34291" anchor="t" anchorCtr="1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100" b="1" dirty="0">
                <a:solidFill>
                  <a:srgbClr val="000000"/>
                </a:solidFill>
                <a:latin typeface="Calibri"/>
              </a:rPr>
              <a:t>ID mobility: </a:t>
            </a:r>
            <a:r>
              <a:rPr lang="cs-CZ" sz="2100" b="1" dirty="0">
                <a:solidFill>
                  <a:srgbClr val="000000"/>
                </a:solidFill>
                <a:latin typeface="Calibri"/>
              </a:rPr>
              <a:t>SHORT-04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/>
            </a:r>
            <a:b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lang="cs-CZ" sz="2100" b="1" dirty="0">
                <a:solidFill>
                  <a:srgbClr val="000000"/>
                </a:solidFill>
                <a:latin typeface="Calibri"/>
              </a:rPr>
              <a:t>Číslo projektu: 2024-1-CZ01-KA122-VET-000230261</a:t>
            </a:r>
          </a:p>
        </p:txBody>
      </p:sp>
      <p:sp>
        <p:nvSpPr>
          <p:cNvPr id="7" name="TextovéPole 13"/>
          <p:cNvSpPr txBox="1"/>
          <p:nvPr/>
        </p:nvSpPr>
        <p:spPr>
          <a:xfrm>
            <a:off x="4512221" y="3309844"/>
            <a:ext cx="2392673" cy="1177247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1" rIns="68580" bIns="34291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dirty="0">
              <a:solidFill>
                <a:srgbClr val="000000"/>
              </a:solidFill>
              <a:latin typeface="Constantia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dirty="0">
                <a:solidFill>
                  <a:srgbClr val="000000"/>
                </a:solidFill>
                <a:latin typeface="Constantia"/>
              </a:rPr>
              <a:t>Italská krása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dirty="0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1209" y="4912405"/>
            <a:ext cx="3262864" cy="108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62D355-6E83-261A-197B-4DE3A419C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Dokon</a:t>
            </a:r>
            <a:r>
              <a:rPr lang="cs-CZ" dirty="0"/>
              <a:t>č</a:t>
            </a:r>
            <a:r>
              <a:rPr lang="cs-CZ" b="1" dirty="0"/>
              <a:t>ení Ú</a:t>
            </a:r>
            <a:r>
              <a:rPr lang="cs-CZ" dirty="0"/>
              <a:t>č</a:t>
            </a:r>
            <a:r>
              <a:rPr lang="cs-CZ" b="1" dirty="0"/>
              <a:t>esu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02DB22-1FD7-B63C-506E-AFFBCE5727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7" y="2901454"/>
            <a:ext cx="5756465" cy="195120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16. Po osušení celé hlavy můžeme použít studený vzduch pro zafixování účesu.</a:t>
            </a:r>
          </a:p>
          <a:p>
            <a:pPr marL="0" indent="0">
              <a:buNone/>
            </a:pPr>
            <a:r>
              <a:rPr lang="cs-CZ" dirty="0"/>
              <a:t>17. Na závěr použijeme lehký fixační sprej nebo sérum pro lesk a uhlazení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4110EB2-9D20-6947-7515-F4CDB3492C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0477" t="582" r="665" b="25127"/>
          <a:stretch>
            <a:fillRect/>
          </a:stretch>
        </p:blipFill>
        <p:spPr>
          <a:xfrm>
            <a:off x="8220546" y="978556"/>
            <a:ext cx="2314237" cy="253783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91DECE7-1E2D-76C4-6F4B-73D441896C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756" r="19183" b="27399"/>
          <a:stretch>
            <a:fillRect/>
          </a:stretch>
        </p:blipFill>
        <p:spPr>
          <a:xfrm>
            <a:off x="8220546" y="3596535"/>
            <a:ext cx="2314237" cy="251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07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FB5D3D-F9D9-3D4A-D395-ACF8347065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b="1" dirty="0">
                <a:solidFill>
                  <a:srgbClr val="000000"/>
                </a:solidFill>
                <a:latin typeface="Calibri-Bold"/>
              </a:rPr>
              <a:t>Ji</a:t>
            </a:r>
            <a:r>
              <a:rPr lang="cs-CZ" sz="4000" b="1" dirty="0">
                <a:solidFill>
                  <a:srgbClr val="000000"/>
                </a:solidFill>
                <a:latin typeface="T3Font_1"/>
              </a:rPr>
              <a:t>ř</a:t>
            </a:r>
            <a:r>
              <a:rPr lang="cs-CZ" sz="4000" b="1" dirty="0">
                <a:solidFill>
                  <a:srgbClr val="000000"/>
                </a:solidFill>
                <a:latin typeface="Calibri-Bold"/>
              </a:rPr>
              <a:t>í </a:t>
            </a:r>
            <a:r>
              <a:rPr lang="cs-CZ" sz="4000" b="1" dirty="0">
                <a:solidFill>
                  <a:srgbClr val="000000"/>
                </a:solidFill>
                <a:latin typeface="T3Font_1"/>
              </a:rPr>
              <a:t>Š</a:t>
            </a:r>
            <a:r>
              <a:rPr lang="cs-CZ" sz="4000" b="1" dirty="0">
                <a:solidFill>
                  <a:srgbClr val="000000"/>
                </a:solidFill>
                <a:latin typeface="Calibri-Bold"/>
              </a:rPr>
              <a:t>álek</a:t>
            </a:r>
            <a:br>
              <a:rPr lang="cs-CZ" sz="4000" b="1" dirty="0">
                <a:solidFill>
                  <a:srgbClr val="000000"/>
                </a:solidFill>
                <a:latin typeface="Calibri-Bold"/>
              </a:rPr>
            </a:br>
            <a:r>
              <a:rPr lang="cs-CZ" sz="4000" b="1" dirty="0">
                <a:solidFill>
                  <a:srgbClr val="000000"/>
                </a:solidFill>
                <a:latin typeface="Calibri-Bold"/>
              </a:rPr>
              <a:t>Místo Pobytu: </a:t>
            </a:r>
            <a:r>
              <a:rPr lang="cs-CZ" sz="4000" b="1" dirty="0" err="1">
                <a:solidFill>
                  <a:srgbClr val="191919"/>
                </a:solidFill>
                <a:latin typeface="Calibri-Bold"/>
              </a:rPr>
              <a:t>ParGhelia</a:t>
            </a:r>
            <a:r>
              <a:rPr lang="cs-CZ" sz="4000" b="1" dirty="0">
                <a:solidFill>
                  <a:srgbClr val="191919"/>
                </a:solidFill>
                <a:latin typeface="Calibri-Bold"/>
              </a:rPr>
              <a:t/>
            </a:r>
            <a:br>
              <a:rPr lang="cs-CZ" sz="4000" b="1" dirty="0">
                <a:solidFill>
                  <a:srgbClr val="191919"/>
                </a:solidFill>
                <a:latin typeface="Calibri-Bold"/>
              </a:rPr>
            </a:br>
            <a:r>
              <a:rPr lang="cs-CZ" sz="4000" b="1" dirty="0">
                <a:solidFill>
                  <a:srgbClr val="000000"/>
                </a:solidFill>
                <a:latin typeface="Calibri-Bold"/>
              </a:rPr>
              <a:t>Datum: </a:t>
            </a:r>
            <a:r>
              <a:rPr lang="cs-CZ" sz="4000" b="1" dirty="0">
                <a:solidFill>
                  <a:srgbClr val="000000"/>
                </a:solidFill>
                <a:latin typeface="T3Font_1"/>
              </a:rPr>
              <a:t>Č</a:t>
            </a:r>
            <a:r>
              <a:rPr lang="cs-CZ" sz="4000" b="1" dirty="0">
                <a:solidFill>
                  <a:srgbClr val="000000"/>
                </a:solidFill>
                <a:latin typeface="Calibri-Bold"/>
              </a:rPr>
              <a:t>erven 2025</a:t>
            </a:r>
            <a:r>
              <a:rPr lang="cs-CZ" sz="4000" dirty="0"/>
              <a:t/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B9FBFE1-1356-1E91-C9C2-49D238DCA6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400" dirty="0">
                <a:latin typeface="Calibri" panose="020F0502020204030204" pitchFamily="34" charset="0"/>
              </a:rPr>
              <a:t>Barvení vlas</a:t>
            </a:r>
            <a:r>
              <a:rPr lang="cs-CZ" sz="2400" dirty="0">
                <a:latin typeface="T3Font_0"/>
              </a:rPr>
              <a:t>ů </a:t>
            </a:r>
            <a:r>
              <a:rPr lang="cs-CZ" sz="2400" dirty="0">
                <a:latin typeface="Calibri" panose="020F0502020204030204" pitchFamily="34" charset="0"/>
              </a:rPr>
              <a:t>b</a:t>
            </a:r>
            <a:r>
              <a:rPr lang="cs-CZ" sz="2400" dirty="0">
                <a:latin typeface="T3Font_0"/>
              </a:rPr>
              <a:t>ě</a:t>
            </a:r>
            <a:r>
              <a:rPr lang="cs-CZ" sz="2400" dirty="0">
                <a:latin typeface="Calibri" panose="020F0502020204030204" pitchFamily="34" charset="0"/>
              </a:rPr>
              <a:t>hem Erasmu v Itálii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0246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95C938-E275-A507-765D-FF2607E46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2A447C-0972-08DF-118F-33B6DD819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2709612"/>
            <a:ext cx="5267578" cy="3977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Během Erasmu v Itálii jsem chtěl poznat nejen studium, ale i místní kulturu. Zaujalo mě, jak je tam důležitá péče </a:t>
            </a:r>
            <a:r>
              <a:rPr lang="cs-CZ" b="1" dirty="0" smtClean="0"/>
              <a:t>o </a:t>
            </a:r>
            <a:r>
              <a:rPr lang="cs-CZ" b="1" dirty="0"/>
              <a:t>vzhled, zejména o vlasy.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F9938E8-B114-F235-E888-BB47941871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17671" y="1768051"/>
            <a:ext cx="4514662" cy="373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71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76A7CE-BF11-7DAC-CF9D-06E3744E8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Srovnání Itálie a Česka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5094A0-4F15-6957-EB0D-7661E0D220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Česko:</a:t>
            </a:r>
          </a:p>
          <a:p>
            <a:r>
              <a:rPr lang="cs-CZ" dirty="0"/>
              <a:t>rozdělení na 4 části</a:t>
            </a:r>
          </a:p>
          <a:p>
            <a:r>
              <a:rPr lang="cs-CZ" dirty="0"/>
              <a:t>studené odstíny</a:t>
            </a:r>
          </a:p>
          <a:p>
            <a:r>
              <a:rPr lang="cs-CZ" dirty="0"/>
              <a:t>nižší cena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ED9BDB4-F1CC-3454-50CC-87907334C1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Itálie: </a:t>
            </a:r>
          </a:p>
          <a:p>
            <a:r>
              <a:rPr lang="cs-CZ" dirty="0"/>
              <a:t>rozdělení na půl kruh</a:t>
            </a:r>
          </a:p>
          <a:p>
            <a:r>
              <a:rPr lang="cs-CZ" dirty="0"/>
              <a:t>profesionální salony</a:t>
            </a:r>
          </a:p>
          <a:p>
            <a:r>
              <a:rPr lang="cs-CZ" dirty="0"/>
              <a:t>teplé, výrazné barvy</a:t>
            </a:r>
          </a:p>
          <a:p>
            <a:r>
              <a:rPr lang="cs-CZ" dirty="0"/>
              <a:t>vyšší cena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5187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F7FCFB-7A5B-655F-5985-180F12C93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</a:t>
            </a:r>
            <a:r>
              <a:rPr lang="cs-CZ" dirty="0"/>
              <a:t>ů</a:t>
            </a:r>
            <a:r>
              <a:rPr lang="cs-CZ" b="1" dirty="0"/>
              <a:t>b</a:t>
            </a:r>
            <a:r>
              <a:rPr lang="cs-CZ" dirty="0"/>
              <a:t>ě</a:t>
            </a:r>
            <a:r>
              <a:rPr lang="cs-CZ" b="1" dirty="0"/>
              <a:t>h Barvení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814F64-2816-DC81-930A-F6B4EBCC94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6753" y="1877689"/>
            <a:ext cx="4754880" cy="3977640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Proč se používá gel nebo krém na obličej před barvením?</a:t>
            </a:r>
          </a:p>
          <a:p>
            <a:pPr marL="0" indent="0">
              <a:buNone/>
            </a:pPr>
            <a:r>
              <a:rPr lang="cs-CZ" dirty="0"/>
              <a:t>1. Ochrana pokožky před skvrnami</a:t>
            </a:r>
          </a:p>
          <a:p>
            <a:pPr marL="0" indent="0">
              <a:buNone/>
            </a:pPr>
            <a:r>
              <a:rPr lang="cs-CZ" dirty="0"/>
              <a:t>2. Prevence podráždění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4C7AD58-0082-4343-1BA4-B6E4EFBD5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7272" y="1877689"/>
            <a:ext cx="4754880" cy="3977640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Barvení kontur jako první</a:t>
            </a:r>
          </a:p>
          <a:p>
            <a:r>
              <a:rPr lang="cs-CZ" dirty="0"/>
              <a:t>lepší výsledek</a:t>
            </a:r>
          </a:p>
          <a:p>
            <a:r>
              <a:rPr lang="cs-CZ" dirty="0"/>
              <a:t>lepší pokrytí</a:t>
            </a:r>
          </a:p>
          <a:p>
            <a:r>
              <a:rPr lang="cs-CZ" dirty="0"/>
              <a:t>menší riziko chyb</a:t>
            </a:r>
          </a:p>
          <a:p>
            <a:r>
              <a:rPr lang="cs-CZ" dirty="0"/>
              <a:t>lepší estetika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3F99AED-6F0F-4613-A3A4-558957C89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128" y="4171098"/>
            <a:ext cx="4031829" cy="220227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A748C42-BDC7-47D0-DAB3-4D900E9257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71" t="24035" r="-2371" b="6193"/>
          <a:stretch>
            <a:fillRect/>
          </a:stretch>
        </p:blipFill>
        <p:spPr>
          <a:xfrm>
            <a:off x="6463812" y="4171098"/>
            <a:ext cx="3232087" cy="221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15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C7BC66-1BF4-C79F-EF94-2E27A2298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</a:t>
            </a:r>
            <a:r>
              <a:rPr lang="cs-CZ" dirty="0"/>
              <a:t>ů</a:t>
            </a:r>
            <a:r>
              <a:rPr lang="cs-CZ" b="1" dirty="0"/>
              <a:t>b</a:t>
            </a:r>
            <a:r>
              <a:rPr lang="cs-CZ" dirty="0"/>
              <a:t>ě</a:t>
            </a:r>
            <a:r>
              <a:rPr lang="cs-CZ" b="1" dirty="0"/>
              <a:t>h Barvení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9DC73A-8694-85CD-7B49-41FB0BDD7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7" y="2939741"/>
            <a:ext cx="6064283" cy="397764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1. Rozdělíme si vlasy do sekcí</a:t>
            </a:r>
          </a:p>
          <a:p>
            <a:pPr marL="0" indent="0">
              <a:buNone/>
            </a:pPr>
            <a:r>
              <a:rPr lang="pl-PL" dirty="0"/>
              <a:t>2. Začínáme u kontur a odrostů</a:t>
            </a:r>
          </a:p>
          <a:p>
            <a:pPr marL="0" indent="0">
              <a:buNone/>
            </a:pPr>
            <a:r>
              <a:rPr lang="pl-PL" dirty="0"/>
              <a:t>3. Postupujeme po sekcích, od </a:t>
            </a:r>
            <a:r>
              <a:rPr lang="cs-CZ" dirty="0"/>
              <a:t>kořínků ke  konečkům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E5179B5-3A79-B6B3-E533-E2544E4E93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27663" r="5342" b="12390"/>
          <a:stretch>
            <a:fillRect/>
          </a:stretch>
        </p:blipFill>
        <p:spPr>
          <a:xfrm>
            <a:off x="7351577" y="4013339"/>
            <a:ext cx="2875653" cy="183044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3A6D4EF-8DF5-74CD-358A-34B0AF9C8B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129"/>
          <a:stretch>
            <a:fillRect/>
          </a:stretch>
        </p:blipFill>
        <p:spPr>
          <a:xfrm>
            <a:off x="7351577" y="2030775"/>
            <a:ext cx="2875653" cy="183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44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CE0C61-F120-399D-3F02-79DFE25D8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</a:t>
            </a:r>
            <a:r>
              <a:rPr lang="cs-CZ" dirty="0"/>
              <a:t>ů</a:t>
            </a:r>
            <a:r>
              <a:rPr lang="cs-CZ" b="1" dirty="0"/>
              <a:t>b</a:t>
            </a:r>
            <a:r>
              <a:rPr lang="cs-CZ" dirty="0"/>
              <a:t>ě</a:t>
            </a:r>
            <a:r>
              <a:rPr lang="cs-CZ" b="1" dirty="0"/>
              <a:t>h Barvení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F9EB02-D34B-0D53-67B9-0F4B9C6A7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2880360"/>
            <a:ext cx="4950706" cy="397764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4. Barvu naneseme všude 1x</a:t>
            </a:r>
          </a:p>
          <a:p>
            <a:pPr marL="0" indent="0">
              <a:buNone/>
            </a:pPr>
            <a:r>
              <a:rPr lang="cs-CZ" dirty="0"/>
              <a:t>5. Necháváme působit 20–45 minut podle typu barvy a požadovaného výsledku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A4D8779-DB86-92F0-3E07-9F95A51CB9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9239" t="6829" b="22844"/>
          <a:stretch>
            <a:fillRect/>
          </a:stretch>
        </p:blipFill>
        <p:spPr>
          <a:xfrm>
            <a:off x="7480522" y="3664390"/>
            <a:ext cx="3084872" cy="201472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48D3424-7A19-879A-66F2-73A4F6E2EE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94" t="24791"/>
          <a:stretch>
            <a:fillRect/>
          </a:stretch>
        </p:blipFill>
        <p:spPr>
          <a:xfrm>
            <a:off x="7480522" y="1662004"/>
            <a:ext cx="3084872" cy="178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68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B63B76-D239-3ED2-02B8-5011F4121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Opláchnutí a mytí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56A9C3-F0EF-1EA2-7927-2AD99FD321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570461" cy="3977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6. Po uplynutí času barvu důkladně vymyjeme teplou vodou</a:t>
            </a:r>
          </a:p>
          <a:p>
            <a:pPr marL="0" indent="0">
              <a:buNone/>
            </a:pPr>
            <a:r>
              <a:rPr lang="cs-CZ" dirty="0"/>
              <a:t>7. </a:t>
            </a:r>
            <a:r>
              <a:rPr lang="pt-BR" dirty="0"/>
              <a:t>Použij</a:t>
            </a:r>
            <a:r>
              <a:rPr lang="cs-CZ" dirty="0" err="1"/>
              <a:t>eme</a:t>
            </a:r>
            <a:r>
              <a:rPr lang="pt-BR" dirty="0"/>
              <a:t> speciální šampon na</a:t>
            </a:r>
            <a:r>
              <a:rPr lang="cs-CZ" dirty="0"/>
              <a:t> barvené vlasy</a:t>
            </a:r>
          </a:p>
          <a:p>
            <a:pPr marL="0" indent="0">
              <a:buNone/>
            </a:pPr>
            <a:r>
              <a:rPr lang="cs-CZ" dirty="0"/>
              <a:t>8. Někdy se přidává k zafixování barvy maska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3CFFEE0F-BF43-BB6E-DBE0-C3EFCAA87C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053" b="-2654"/>
          <a:stretch>
            <a:fillRect/>
          </a:stretch>
        </p:blipFill>
        <p:spPr>
          <a:xfrm>
            <a:off x="6456631" y="2948717"/>
            <a:ext cx="4437720" cy="345163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AF86DF0-7036-313E-8BB4-4F5E8D47FE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792" b="46774"/>
          <a:stretch>
            <a:fillRect/>
          </a:stretch>
        </p:blipFill>
        <p:spPr>
          <a:xfrm>
            <a:off x="1142218" y="4215238"/>
            <a:ext cx="4244594" cy="2057546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B7140C5-CA07-1131-28EB-BAE492647882}"/>
              </a:ext>
            </a:extLst>
          </p:cNvPr>
          <p:cNvSpPr txBox="1"/>
          <p:nvPr/>
        </p:nvSpPr>
        <p:spPr>
          <a:xfrm>
            <a:off x="6456631" y="2198181"/>
            <a:ext cx="6097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dirty="0"/>
              <a:t>Šampón a maska na ochranu </a:t>
            </a:r>
            <a:r>
              <a:rPr lang="cs-CZ" dirty="0"/>
              <a:t>barvy.</a:t>
            </a:r>
          </a:p>
          <a:p>
            <a:pPr marL="0" indent="0">
              <a:buNone/>
            </a:pPr>
            <a:r>
              <a:rPr lang="cs-CZ" dirty="0"/>
              <a:t>Toto je pro barevné a ošetřené vlasy</a:t>
            </a:r>
          </a:p>
        </p:txBody>
      </p:sp>
      <p:cxnSp>
        <p:nvCxnSpPr>
          <p:cNvPr id="18" name="Spojnice: zakřivená 17">
            <a:extLst>
              <a:ext uri="{FF2B5EF4-FFF2-40B4-BE49-F238E27FC236}">
                <a16:creationId xmlns:a16="http://schemas.microsoft.com/office/drawing/2014/main" id="{383800E7-B290-96BF-886B-BEC3C94635F4}"/>
              </a:ext>
            </a:extLst>
          </p:cNvPr>
          <p:cNvCxnSpPr>
            <a:cxnSpLocks/>
          </p:cNvCxnSpPr>
          <p:nvPr/>
        </p:nvCxnSpPr>
        <p:spPr>
          <a:xfrm rot="5400000">
            <a:off x="6010980" y="2450270"/>
            <a:ext cx="916124" cy="203536"/>
          </a:xfrm>
          <a:prstGeom prst="curvedConnector3">
            <a:avLst>
              <a:gd name="adj1" fmla="val -2016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527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FAAF95-03A8-C290-7CBD-7E9169707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Úprava vlasů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AC49CD-1CDD-F875-FDB0-BF74386BD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3751" y="1870897"/>
            <a:ext cx="5563385" cy="46838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/>
              <a:t>9. Naneseme tepelnou ochranu, aby se vlasy </a:t>
            </a:r>
            <a:r>
              <a:rPr lang="cs-CZ" dirty="0"/>
              <a:t>nepoškodily od tepla</a:t>
            </a:r>
          </a:p>
          <a:p>
            <a:pPr marL="0" indent="0">
              <a:buNone/>
            </a:pPr>
            <a:r>
              <a:rPr lang="pl-PL" dirty="0"/>
              <a:t>10. Rozdělíme vlasy na 3 části pomocí spony </a:t>
            </a:r>
            <a:r>
              <a:rPr lang="cs-CZ" dirty="0"/>
              <a:t>nebo špičky.</a:t>
            </a:r>
          </a:p>
          <a:p>
            <a:pPr marL="0" indent="0">
              <a:buNone/>
            </a:pPr>
            <a:r>
              <a:rPr lang="cs-CZ" dirty="0"/>
              <a:t>11. Použijeme fén s nástavcem (hubice)</a:t>
            </a:r>
          </a:p>
          <a:p>
            <a:pPr marL="0" indent="0">
              <a:buNone/>
            </a:pPr>
            <a:r>
              <a:rPr lang="cs-CZ" dirty="0"/>
              <a:t>12. Začínáme u spodní vrstvy vlasů</a:t>
            </a:r>
          </a:p>
          <a:p>
            <a:pPr marL="0" indent="0">
              <a:buNone/>
            </a:pPr>
            <a:r>
              <a:rPr lang="cs-CZ" dirty="0"/>
              <a:t>13. Fén držíme ve vzdálenosti cca 15 cm od vlasů, aby se vlasy nepoškodily</a:t>
            </a:r>
          </a:p>
          <a:p>
            <a:pPr marL="0" indent="0">
              <a:buNone/>
            </a:pPr>
            <a:r>
              <a:rPr lang="cs-CZ" dirty="0"/>
              <a:t>14. Směřujeme proud vzduchu od kořínků ke konečkům</a:t>
            </a:r>
          </a:p>
          <a:p>
            <a:pPr marL="0" indent="0">
              <a:buNone/>
            </a:pPr>
            <a:r>
              <a:rPr lang="cs-CZ" dirty="0"/>
              <a:t>15. Kulatým kartáčem vytvarujeme požadovaný účes.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24DA083D-88B2-E262-1697-820D7FBE19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244" t="19523" r="15829" b="3295"/>
          <a:stretch>
            <a:fillRect/>
          </a:stretch>
        </p:blipFill>
        <p:spPr>
          <a:xfrm>
            <a:off x="7609405" y="3922053"/>
            <a:ext cx="2965042" cy="230823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82D8E42-327A-0E81-4902-08ACB6AE96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658" t="21755" r="14034" b="12951"/>
          <a:stretch>
            <a:fillRect/>
          </a:stretch>
        </p:blipFill>
        <p:spPr>
          <a:xfrm>
            <a:off x="7609406" y="1432377"/>
            <a:ext cx="2965042" cy="238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183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Dřev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řev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řev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41</TotalTime>
  <Words>305</Words>
  <Application>Microsoft Office PowerPoint</Application>
  <PresentationFormat>Širokoúhlá obrazovka</PresentationFormat>
  <Paragraphs>50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9" baseType="lpstr">
      <vt:lpstr>Calibri</vt:lpstr>
      <vt:lpstr>Calibri-Bold</vt:lpstr>
      <vt:lpstr>Constantia</vt:lpstr>
      <vt:lpstr>Rockwell</vt:lpstr>
      <vt:lpstr>Rockwell Condensed</vt:lpstr>
      <vt:lpstr>T3Font_0</vt:lpstr>
      <vt:lpstr>T3Font_1</vt:lpstr>
      <vt:lpstr>Wingdings</vt:lpstr>
      <vt:lpstr>Dřevo</vt:lpstr>
      <vt:lpstr>Prezentace aplikace PowerPoint</vt:lpstr>
      <vt:lpstr>Jiří Šálek Místo Pobytu: ParGhelia Datum: Červen 2025 </vt:lpstr>
      <vt:lpstr>Úvod </vt:lpstr>
      <vt:lpstr>Srovnání Itálie a Česka</vt:lpstr>
      <vt:lpstr>Průběh Barvení</vt:lpstr>
      <vt:lpstr>Průběh Barvení</vt:lpstr>
      <vt:lpstr>Průběh Barvení</vt:lpstr>
      <vt:lpstr>Opláchnutí a mytí</vt:lpstr>
      <vt:lpstr>Úprava vlasů</vt:lpstr>
      <vt:lpstr>Dokončení Účesu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Verner</dc:creator>
  <cp:lastModifiedBy>simonova hana</cp:lastModifiedBy>
  <cp:revision>7</cp:revision>
  <dcterms:created xsi:type="dcterms:W3CDTF">2025-12-15T09:04:04Z</dcterms:created>
  <dcterms:modified xsi:type="dcterms:W3CDTF">2026-01-26T17:30:01Z</dcterms:modified>
</cp:coreProperties>
</file>