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</p:sldMasterIdLst>
  <p:notesMasterIdLst>
    <p:notesMasterId r:id="rId16"/>
  </p:notesMasterIdLst>
  <p:sldIdLst>
    <p:sldId id="274" r:id="rId2"/>
    <p:sldId id="257" r:id="rId3"/>
    <p:sldId id="258" r:id="rId4"/>
    <p:sldId id="271" r:id="rId5"/>
    <p:sldId id="270" r:id="rId6"/>
    <p:sldId id="272" r:id="rId7"/>
    <p:sldId id="273" r:id="rId8"/>
    <p:sldId id="264" r:id="rId9"/>
    <p:sldId id="263" r:id="rId10"/>
    <p:sldId id="266" r:id="rId11"/>
    <p:sldId id="267" r:id="rId12"/>
    <p:sldId id="259" r:id="rId13"/>
    <p:sldId id="268" r:id="rId14"/>
    <p:sldId id="265" r:id="rId15"/>
  </p:sldIdLst>
  <p:sldSz cx="9144000" cy="5143500" type="screen16x9"/>
  <p:notesSz cx="6858000" cy="9144000"/>
  <p:embeddedFontLst>
    <p:embeddedFont>
      <p:font typeface="Constantia" panose="02030602050306030303" pitchFamily="18" charset="0"/>
      <p:regular r:id="rId17"/>
      <p:bold r:id="rId18"/>
      <p:italic r:id="rId19"/>
      <p:boldItalic r:id="rId20"/>
    </p:embeddedFont>
    <p:embeddedFont>
      <p:font typeface="Gill Sans MT" panose="020B0502020104020203" pitchFamily="34" charset="-18"/>
      <p:regular r:id="rId21"/>
      <p:bold r:id="rId22"/>
      <p:italic r:id="rId23"/>
      <p:boldItalic r:id="rId24"/>
    </p:embeddedFont>
    <p:embeddedFont>
      <p:font typeface="Comfortaa" panose="020B0604020202020204" charset="0"/>
      <p:regular r:id="rId25"/>
      <p:bold r:id="rId26"/>
    </p:embeddedFont>
    <p:embeddedFont>
      <p:font typeface="Average" panose="020B0604020202020204" charset="-1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B Garamond" panose="020B060402020202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38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8b2edde5e7832b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8b2edde5e7832b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8b2edde5e7832b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8b2edde5e7832b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8b2edde5e7832b7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8b2edde5e7832b7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8b2edde5e7832b7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8b2edde5e7832b7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8b2edde5e7832b7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8b2edde5e7832b7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b3712751a20230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b3712751a20230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8b2edde5e7832b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8b2edde5e7832b7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3712751a20230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3712751a20230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b2edde5e7832b7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b2edde5e7832b7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62994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0171641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6519241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41789144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505283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6287005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56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3621807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80103105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8095912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471A834-4F3C-4AF9-9C74-05EC35A0F292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56785599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16361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5.jp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7" descr="Obsah obrázku Vínově červená, Obdélník, červená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640248"/>
            <a:ext cx="5143500" cy="90435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Obrázek 6" descr="Obsah obrázku snímek obrazovky, Písmo, Elektricky modrá, Grafika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833" y="703679"/>
            <a:ext cx="1964612" cy="77174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5" name="TextovéPole 10"/>
          <p:cNvSpPr txBox="1"/>
          <p:nvPr/>
        </p:nvSpPr>
        <p:spPr>
          <a:xfrm>
            <a:off x="2158765" y="1893230"/>
            <a:ext cx="4834565" cy="53668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51435" tIns="25718" rIns="51435" bIns="25718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575" b="1" dirty="0">
                <a:solidFill>
                  <a:srgbClr val="000000"/>
                </a:solidFill>
                <a:latin typeface="Calibri"/>
              </a:rPr>
              <a:t>ID mobility: </a:t>
            </a:r>
            <a:r>
              <a:rPr lang="cs-CZ" sz="1575" b="1" dirty="0" smtClean="0">
                <a:solidFill>
                  <a:srgbClr val="000000"/>
                </a:solidFill>
                <a:latin typeface="Calibri"/>
              </a:rPr>
              <a:t>SHORT-05</a:t>
            </a:r>
            <a:r>
              <a:rPr lang="cs-CZ" sz="1575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/>
            </a:r>
            <a:br>
              <a:rPr lang="cs-CZ" sz="1575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r>
              <a:rPr lang="cs-CZ" sz="1575" b="1" dirty="0">
                <a:solidFill>
                  <a:srgbClr val="000000"/>
                </a:solidFill>
                <a:latin typeface="Calibri"/>
              </a:rPr>
              <a:t>Číslo projektu: 2024-1-CZ01-KA122-VET-000230261</a:t>
            </a:r>
          </a:p>
        </p:txBody>
      </p:sp>
      <p:sp>
        <p:nvSpPr>
          <p:cNvPr id="7" name="TextovéPole 13"/>
          <p:cNvSpPr txBox="1"/>
          <p:nvPr/>
        </p:nvSpPr>
        <p:spPr>
          <a:xfrm>
            <a:off x="3384165" y="2482383"/>
            <a:ext cx="1794505" cy="8829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51435" tIns="25718" rIns="51435" bIns="25718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b="1" dirty="0">
              <a:solidFill>
                <a:srgbClr val="000000"/>
              </a:solidFill>
              <a:latin typeface="Constant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dirty="0">
                <a:solidFill>
                  <a:srgbClr val="000000"/>
                </a:solidFill>
                <a:latin typeface="Constantia"/>
              </a:rPr>
              <a:t>Italská krása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b="1" dirty="0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407" y="3684304"/>
            <a:ext cx="2447148" cy="8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/>
        </p:nvSpPr>
        <p:spPr>
          <a:xfrm flipH="1">
            <a:off x="3380544" y="478760"/>
            <a:ext cx="2382911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 dirty="0">
                <a:solidFill>
                  <a:schemeClr val="tx2"/>
                </a:solidFill>
                <a:latin typeface="Average" panose="020B0604020202020204" charset="-18"/>
              </a:rPr>
              <a:t>MOJE PRÁCE</a:t>
            </a:r>
            <a:endParaRPr sz="2400" b="1" dirty="0">
              <a:solidFill>
                <a:schemeClr val="tx2"/>
              </a:solidFill>
              <a:latin typeface="Average" panose="020B0604020202020204" charset="-18"/>
            </a:endParaRPr>
          </a:p>
        </p:txBody>
      </p:sp>
      <p:sp>
        <p:nvSpPr>
          <p:cNvPr id="132" name="Google Shape;132;p23"/>
          <p:cNvSpPr txBox="1"/>
          <p:nvPr/>
        </p:nvSpPr>
        <p:spPr>
          <a:xfrm>
            <a:off x="309489" y="1156986"/>
            <a:ext cx="9144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600" dirty="0">
                <a:solidFill>
                  <a:schemeClr val="dk2"/>
                </a:solidFill>
                <a:latin typeface="Average" panose="020B0604020202020204" charset="-18"/>
              </a:rPr>
              <a:t>Několikrát jsem barvila odrosty i celé vlasy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600" dirty="0">
                <a:solidFill>
                  <a:schemeClr val="dk2"/>
                </a:solidFill>
                <a:latin typeface="Average" panose="020B0604020202020204" charset="-18"/>
              </a:rPr>
              <a:t>Když mám možnost zákaznici upravit sama celé vlasy, tak jdu hned do toho.</a:t>
            </a:r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646" y="2296650"/>
            <a:ext cx="1735941" cy="224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3299" y="2296650"/>
            <a:ext cx="1786687" cy="2247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309489" y="2245542"/>
            <a:ext cx="143490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Barva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Umytí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Foukání přes kartáč    </a:t>
            </a:r>
            <a:endParaRPr sz="1400" dirty="0">
              <a:solidFill>
                <a:schemeClr val="dk2"/>
              </a:solidFill>
              <a:latin typeface="Average" panose="020B0604020202020204" charset="-18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4271688" y="2245542"/>
            <a:ext cx="1951125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Barva odrostů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Toner do délek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Umytí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Foukání přes kartáč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Objemovka </a:t>
            </a:r>
            <a:endParaRPr sz="1400" dirty="0">
              <a:solidFill>
                <a:schemeClr val="dk2"/>
              </a:solidFill>
              <a:latin typeface="Average" panose="020B0604020202020204" charset="-1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7424" y="0"/>
            <a:ext cx="3176576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5697" y="-1"/>
            <a:ext cx="296172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2596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 rot="-1170" flipH="1">
            <a:off x="2114689" y="425741"/>
            <a:ext cx="518963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800" dirty="0">
                <a:solidFill>
                  <a:schemeClr val="dk2"/>
                </a:solidFill>
                <a:latin typeface="Average" panose="020B0604020202020204" charset="-18"/>
              </a:rPr>
              <a:t>TŘÍDĚNÍ ODPADU V ITÁLII</a:t>
            </a:r>
            <a:endParaRPr sz="2800" dirty="0">
              <a:solidFill>
                <a:schemeClr val="dk2"/>
              </a:solidFill>
              <a:latin typeface="Average" panose="020B0604020202020204" charset="-18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419387" y="1042146"/>
            <a:ext cx="4290117" cy="39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 b="1" dirty="0">
                <a:latin typeface="Average"/>
                <a:ea typeface="Average"/>
                <a:cs typeface="Average"/>
                <a:sym typeface="Average"/>
              </a:rPr>
              <a:t>Hlavní druhy kontejnerů</a:t>
            </a:r>
            <a:endParaRPr sz="1600" b="1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 dirty="0">
                <a:latin typeface="Average"/>
                <a:ea typeface="Average"/>
                <a:cs typeface="Average"/>
                <a:sym typeface="Average"/>
              </a:rPr>
              <a:t>1. Plastica e metalli </a:t>
            </a:r>
            <a:r>
              <a:rPr lang="cs" sz="1200" dirty="0">
                <a:latin typeface="Average"/>
                <a:ea typeface="Average"/>
                <a:cs typeface="Average"/>
                <a:sym typeface="Average"/>
              </a:rPr>
              <a:t>– plast a kovy (láhve, plechovky, konzervy, hliník, fólie)</a:t>
            </a:r>
            <a:endParaRPr sz="1200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 dirty="0">
                <a:latin typeface="Average"/>
                <a:ea typeface="Average"/>
                <a:cs typeface="Average"/>
                <a:sym typeface="Average"/>
              </a:rPr>
              <a:t>2. Carta e cartone </a:t>
            </a:r>
            <a:r>
              <a:rPr lang="cs" sz="1200" dirty="0">
                <a:latin typeface="Average"/>
                <a:ea typeface="Average"/>
                <a:cs typeface="Average"/>
                <a:sym typeface="Average"/>
              </a:rPr>
              <a:t>– papír a lepenka (noviny, krabice, sešity, kartony od  mléka/pití)</a:t>
            </a:r>
            <a:endParaRPr sz="1200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 dirty="0">
                <a:latin typeface="Average"/>
                <a:ea typeface="Average"/>
                <a:cs typeface="Average"/>
                <a:sym typeface="Average"/>
              </a:rPr>
              <a:t>3. Vetro </a:t>
            </a:r>
            <a:r>
              <a:rPr lang="cs" sz="1200" dirty="0">
                <a:latin typeface="Average"/>
                <a:ea typeface="Average"/>
                <a:cs typeface="Average"/>
                <a:sym typeface="Average"/>
              </a:rPr>
              <a:t>– sklo (lahve, sklenice, zavařovačky – ne porcelán ani zrcadla)</a:t>
            </a:r>
            <a:endParaRPr sz="1200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 dirty="0">
                <a:latin typeface="Average"/>
                <a:ea typeface="Average"/>
                <a:cs typeface="Average"/>
                <a:sym typeface="Average"/>
              </a:rPr>
              <a:t>4. Organico/umido </a:t>
            </a:r>
            <a:r>
              <a:rPr lang="cs" sz="1200" dirty="0">
                <a:latin typeface="Average"/>
                <a:ea typeface="Average"/>
                <a:cs typeface="Average"/>
                <a:sym typeface="Average"/>
              </a:rPr>
              <a:t>– bioodpad (zbytky jídla, slupky, káva, čaj, papírové ubrousky)</a:t>
            </a:r>
            <a:endParaRPr sz="1200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 dirty="0">
                <a:latin typeface="Average"/>
                <a:ea typeface="Average"/>
                <a:cs typeface="Average"/>
                <a:sym typeface="Average"/>
              </a:rPr>
              <a:t>5. Indifferenziato/secco residuo </a:t>
            </a:r>
            <a:r>
              <a:rPr lang="cs" sz="1200" dirty="0">
                <a:latin typeface="Average"/>
                <a:ea typeface="Average"/>
                <a:cs typeface="Average"/>
                <a:sym typeface="Average"/>
              </a:rPr>
              <a:t>– směsný odpad (věci, které nejdou vytřídit, např.hygienické potřeby, vysavačové sáčky)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Average"/>
              <a:ea typeface="Average"/>
              <a:cs typeface="Average"/>
              <a:sym typeface="Average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200" dirty="0">
                <a:latin typeface="Average"/>
                <a:ea typeface="Average"/>
                <a:cs typeface="Average"/>
                <a:sym typeface="Average"/>
              </a:rPr>
              <a:t>Každý den se vyváží jiný odpad, ráno se musí dát pytel s odpadem před domov. Chodí policisté a kontrolují, jestli tam není jiný odpadek než by měl být. Mohou za to být i pokuty ve výši 100-300€.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200" dirty="0">
                <a:latin typeface="Average"/>
                <a:ea typeface="Average"/>
                <a:cs typeface="Average"/>
                <a:sym typeface="Average"/>
              </a:rPr>
              <a:t>Všude po městech bývají rozdělené koše podle druhů  odpadků.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200" dirty="0">
                <a:latin typeface="Average"/>
                <a:ea typeface="Average"/>
                <a:cs typeface="Average"/>
                <a:sym typeface="Average"/>
              </a:rPr>
              <a:t>Toto přísné třídění se zavedlo po tom, co v Itálii byla velká krize s znečišťováním.</a:t>
            </a:r>
            <a:endParaRPr sz="1200"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1216" y="2571750"/>
            <a:ext cx="1913397" cy="23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9874" y="1242137"/>
            <a:ext cx="2064551" cy="231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/>
        </p:nvSpPr>
        <p:spPr>
          <a:xfrm>
            <a:off x="39350" y="623126"/>
            <a:ext cx="9144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>
                <a:solidFill>
                  <a:schemeClr val="dk2"/>
                </a:solidFill>
                <a:latin typeface="Average" panose="020B0604020202020204" charset="-18"/>
                <a:ea typeface="Comfortaa"/>
                <a:cs typeface="Comfortaa"/>
                <a:sym typeface="Comfortaa"/>
              </a:rPr>
              <a:t>Erasmus je pro mě velice velkou zkušeností a posunutím se dále.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>
                <a:solidFill>
                  <a:schemeClr val="dk2"/>
                </a:solidFill>
                <a:latin typeface="Average" panose="020B0604020202020204" charset="-18"/>
                <a:ea typeface="Comfortaa"/>
                <a:cs typeface="Comfortaa"/>
                <a:sym typeface="Comfortaa"/>
              </a:rPr>
              <a:t>Jsem ráda, že jsem se tohoto projektu mohla zúčastnit.</a:t>
            </a:r>
            <a:endParaRPr sz="2000" dirty="0">
              <a:solidFill>
                <a:schemeClr val="dk2"/>
              </a:solidFill>
              <a:latin typeface="Average" panose="020B0604020202020204" charset="-18"/>
              <a:ea typeface="Comfortaa"/>
              <a:cs typeface="Comfortaa"/>
              <a:sym typeface="Comfortaa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83802"/>
            <a:ext cx="2153276" cy="287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726" y="1583802"/>
            <a:ext cx="2153274" cy="287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1362" y="1583799"/>
            <a:ext cx="2153276" cy="287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7874" y="1585584"/>
            <a:ext cx="1893726" cy="28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rcRect t="9648"/>
          <a:stretch>
            <a:fillRect/>
          </a:stretch>
        </p:blipFill>
        <p:spPr>
          <a:xfrm>
            <a:off x="0" y="0"/>
            <a:ext cx="1947325" cy="380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rcRect t="16526" b="16311"/>
          <a:stretch>
            <a:fillRect/>
          </a:stretch>
        </p:blipFill>
        <p:spPr>
          <a:xfrm>
            <a:off x="0" y="2628563"/>
            <a:ext cx="2808376" cy="251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7675" y="2003450"/>
            <a:ext cx="2496326" cy="31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6">
            <a:alphaModFix/>
          </a:blip>
          <a:srcRect t="21944" b="19434"/>
          <a:stretch>
            <a:fillRect/>
          </a:stretch>
        </p:blipFill>
        <p:spPr>
          <a:xfrm>
            <a:off x="1891989" y="2787243"/>
            <a:ext cx="2808374" cy="235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rcRect t="16259"/>
          <a:stretch>
            <a:fillRect/>
          </a:stretch>
        </p:blipFill>
        <p:spPr>
          <a:xfrm>
            <a:off x="4388313" y="0"/>
            <a:ext cx="2496326" cy="278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7">
            <a:alphaModFix/>
          </a:blip>
          <a:srcRect t="15539"/>
          <a:stretch>
            <a:fillRect/>
          </a:stretch>
        </p:blipFill>
        <p:spPr>
          <a:xfrm>
            <a:off x="4406813" y="2787243"/>
            <a:ext cx="2240861" cy="235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8">
            <a:alphaModFix/>
          </a:blip>
          <a:srcRect t="12187"/>
          <a:stretch>
            <a:fillRect/>
          </a:stretch>
        </p:blipFill>
        <p:spPr>
          <a:xfrm>
            <a:off x="1947314" y="0"/>
            <a:ext cx="2496327" cy="29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9">
            <a:alphaModFix/>
          </a:blip>
          <a:srcRect t="12186" b="25432"/>
          <a:stretch>
            <a:fillRect/>
          </a:stretch>
        </p:blipFill>
        <p:spPr>
          <a:xfrm>
            <a:off x="6647675" y="-2"/>
            <a:ext cx="2496327" cy="2076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1423780" y="320700"/>
            <a:ext cx="68412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800" b="1" dirty="0">
                <a:solidFill>
                  <a:schemeClr val="dk2"/>
                </a:solidFill>
              </a:rPr>
              <a:t> Co je to vlastně projekt Erasmus+?</a:t>
            </a:r>
            <a:endParaRPr sz="2800" b="1" dirty="0">
              <a:solidFill>
                <a:schemeClr val="dk2"/>
              </a:solidFill>
            </a:endParaRPr>
          </a:p>
        </p:txBody>
      </p:sp>
      <p:sp>
        <p:nvSpPr>
          <p:cNvPr id="60" name="Google Shape;60;p14"/>
          <p:cNvSpPr txBox="1"/>
          <p:nvPr/>
        </p:nvSpPr>
        <p:spPr>
          <a:xfrm flipH="1">
            <a:off x="0" y="829725"/>
            <a:ext cx="91440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</p:txBody>
      </p:sp>
      <p:sp>
        <p:nvSpPr>
          <p:cNvPr id="61" name="Google Shape;61;p14"/>
          <p:cNvSpPr txBox="1"/>
          <p:nvPr/>
        </p:nvSpPr>
        <p:spPr>
          <a:xfrm flipH="1">
            <a:off x="398762" y="1047075"/>
            <a:ext cx="8483981" cy="358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700" dirty="0"/>
              <a:t>Erasmus+ je program Evropské unie, který umožňuje studentům, učitelům a mladým lidem cestovat do jiných evropských zemí a tam studovat, pracovat, absolvovat stáže a nebo se účastnit různých vzdělávacích a dobrovolnických aktivit.</a:t>
            </a:r>
            <a:endParaRPr sz="17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700" dirty="0"/>
              <a:t>Hlavní myšlenkou je poznat nové kultury, zlepšit si jazyky, získat zkušenosti a rozšířit si své obzory.</a:t>
            </a:r>
            <a:endParaRPr sz="17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700" dirty="0"/>
              <a:t>Každoročně naše škola SŠ Pohoda pořádá Erasmus+ v Itálii, konkrétně v Parghélii.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700" dirty="0"/>
              <a:t>Naše mistrové vybírají ty nejlepší žáky, kteří dostanou možnost zúčastnit se na tři týdny tohoto projektu a načerpat tak nové zkušenosti, zážitky a poznat nové kultury.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700" dirty="0"/>
              <a:t>Musíme splnit praxe v našem oboru (kadeřnice). Chodíme do salonů ke kadeřníkům  Massimiliano a Anně, kde nás učí novým technikám a produktům. Také tu zjišťujeme rozdíly v našem oboru mezi Itálií a Českem.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700" dirty="0"/>
              <a:t>Kromě praxí, poznáváme nová místa, jiné styly, jinou mentalitu a hlavně se rozvíjíme a posouváme dál.</a:t>
            </a:r>
            <a:endParaRPr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90850"/>
            <a:ext cx="4470200" cy="33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rcRect t="8523"/>
          <a:stretch>
            <a:fillRect/>
          </a:stretch>
        </p:blipFill>
        <p:spPr>
          <a:xfrm>
            <a:off x="6842795" y="0"/>
            <a:ext cx="2301206" cy="27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633851" cy="2781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6">
            <a:alphaModFix/>
          </a:blip>
          <a:srcRect t="5185"/>
          <a:stretch>
            <a:fillRect/>
          </a:stretch>
        </p:blipFill>
        <p:spPr>
          <a:xfrm flipH="1">
            <a:off x="2285317" y="0"/>
            <a:ext cx="2339576" cy="28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9225" y="2176113"/>
            <a:ext cx="2339775" cy="298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8">
            <a:alphaModFix/>
          </a:blip>
          <a:srcRect b="17047"/>
          <a:stretch>
            <a:fillRect/>
          </a:stretch>
        </p:blipFill>
        <p:spPr>
          <a:xfrm>
            <a:off x="4004906" y="2684153"/>
            <a:ext cx="2921199" cy="24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9">
            <a:alphaModFix/>
          </a:blip>
          <a:srcRect t="5183"/>
          <a:stretch>
            <a:fillRect/>
          </a:stretch>
        </p:blipFill>
        <p:spPr>
          <a:xfrm>
            <a:off x="4624461" y="0"/>
            <a:ext cx="2235197" cy="28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23B95-C2EF-8E09-A6F1-42E0BCB0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DÁMSKÉ STŘIHY- DLOUHÉ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9AC115-04A8-61ED-6B09-CF7E73453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3352" y="1978531"/>
            <a:ext cx="3203828" cy="2326487"/>
          </a:xfrm>
        </p:spPr>
        <p:txBody>
          <a:bodyPr>
            <a:normAutofit fontScale="92500" lnSpcReduction="20000"/>
          </a:bodyPr>
          <a:lstStyle/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V Itálii se dá zajít do kadeřnictví téměř na každém rohu. Protože Italky mají velmi pevné a husté vlasy,  nechávají si je většinou stříhat postupně, aby působily lehce a přirozeně a nebo si zarovnávají jen konečky pro zdravý vzhled.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Moderní střihy na dlouhých vlasech v Itálii často kombinují objem a jemné vrstvy.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Dlouhé vlasy jsou v Itálii spojovány s elegancí, proto se většinou nestříhají úplně krátce, ale jen tak, aby byly praktičtější a lehčí.</a:t>
            </a:r>
          </a:p>
          <a:p>
            <a:endParaRPr lang="cs-CZ" dirty="0"/>
          </a:p>
        </p:txBody>
      </p:sp>
      <p:pic>
        <p:nvPicPr>
          <p:cNvPr id="5" name="Google Shape;93;p18">
            <a:extLst>
              <a:ext uri="{FF2B5EF4-FFF2-40B4-BE49-F238E27FC236}">
                <a16:creationId xmlns:a16="http://schemas.microsoft.com/office/drawing/2014/main" id="{BAFBB4E4-0F02-4784-0A1C-F6BE999D9F31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rcRect l="20339" b="7447"/>
          <a:stretch>
            <a:fillRect/>
          </a:stretch>
        </p:blipFill>
        <p:spPr>
          <a:xfrm>
            <a:off x="5483718" y="1978532"/>
            <a:ext cx="1986930" cy="232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611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76D1A-5ADD-0741-0D7E-4ACD62BA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DÁMSKÉ STŘIHY- DLOUHÉ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D6D55E-D537-1E1F-5866-416DD1393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3352" y="1875404"/>
            <a:ext cx="3338660" cy="2641593"/>
          </a:xfrm>
        </p:spPr>
        <p:txBody>
          <a:bodyPr>
            <a:normAutofit fontScale="92500" lnSpcReduction="10000"/>
          </a:bodyPr>
          <a:lstStyle/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500" b="1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Nejdůležitější střihy: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1: Long </a:t>
            </a:r>
            <a:r>
              <a:rPr lang="cs-CZ" sz="1500" dirty="0" err="1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Layers</a:t>
            </a: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/ </a:t>
            </a:r>
            <a:r>
              <a:rPr lang="cs-CZ" sz="1500" dirty="0" err="1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Scalatura</a:t>
            </a: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 </a:t>
            </a:r>
            <a:r>
              <a:rPr lang="cs-CZ" sz="1500" dirty="0" err="1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delicata</a:t>
            </a: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- Dlouhé vlasy s jemnými vrstvami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2: </a:t>
            </a:r>
            <a:r>
              <a:rPr lang="cs-CZ" sz="1500" dirty="0" err="1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Shag</a:t>
            </a: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- Rozcuchaný styl s více vrstvami, často s objemem nahoře i kolem  tváře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3: </a:t>
            </a:r>
            <a:r>
              <a:rPr lang="cs-CZ" sz="1500" dirty="0" err="1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Frajna</a:t>
            </a: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/</a:t>
            </a:r>
            <a:r>
              <a:rPr lang="cs-CZ" sz="1500" dirty="0" err="1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Frangia</a:t>
            </a: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- Různé typy ofin (jemné, třepané, záclonové)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4: Punte </a:t>
            </a:r>
            <a:r>
              <a:rPr lang="cs-CZ" sz="1500" dirty="0" err="1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sfilate</a:t>
            </a: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/Punte </a:t>
            </a:r>
            <a:r>
              <a:rPr lang="cs-CZ" sz="1500" dirty="0" err="1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leggere</a:t>
            </a: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- Lehký sestřih konečků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5: Textura přirozená/Vlnité vlny/Soft </a:t>
            </a:r>
            <a:r>
              <a:rPr lang="cs-CZ" sz="1500" dirty="0" err="1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waves</a:t>
            </a:r>
            <a:r>
              <a:rPr lang="cs-CZ" sz="1500" dirty="0">
                <a:solidFill>
                  <a:schemeClr val="dk2"/>
                </a:solidFill>
                <a:latin typeface="Average" panose="020B0604020202020204" charset="-18"/>
                <a:ea typeface="Average"/>
                <a:cs typeface="Average"/>
                <a:sym typeface="Average"/>
              </a:rPr>
              <a:t>- Přirozenost, lehké vlny, textura, objem</a:t>
            </a:r>
          </a:p>
          <a:p>
            <a:endParaRPr lang="cs-CZ" dirty="0"/>
          </a:p>
        </p:txBody>
      </p:sp>
      <p:pic>
        <p:nvPicPr>
          <p:cNvPr id="5" name="Google Shape;91;p18">
            <a:extLst>
              <a:ext uri="{FF2B5EF4-FFF2-40B4-BE49-F238E27FC236}">
                <a16:creationId xmlns:a16="http://schemas.microsoft.com/office/drawing/2014/main" id="{BAD53754-81F4-54F7-11D1-30E9820BA682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rcRect l="1287" t="23726" r="9671"/>
          <a:stretch>
            <a:fillRect/>
          </a:stretch>
        </p:blipFill>
        <p:spPr>
          <a:xfrm>
            <a:off x="5266384" y="1985408"/>
            <a:ext cx="2204264" cy="2172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192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023C3B-536A-F30F-071F-42EA6FD9B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DÁMSKÉ STŘIHY- krátké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78BFAF-F751-D55E-3109-A34FBB34E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3352" y="1978532"/>
            <a:ext cx="3203828" cy="2326487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400" dirty="0">
                <a:solidFill>
                  <a:schemeClr val="dk2"/>
                </a:solidFill>
                <a:latin typeface="Average" panose="020B0604020202020204" charset="-18"/>
              </a:rPr>
              <a:t>Krátké italské střihy jsou hodně oblíbené, protože působí upraveně, elegantně a přitom přirozeně. 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400" dirty="0">
                <a:solidFill>
                  <a:schemeClr val="dk2"/>
                </a:solidFill>
                <a:latin typeface="Average" panose="020B0604020202020204" charset="-18"/>
              </a:rPr>
              <a:t>V Itálii se hodně dbá na to, aby účes vypadal svěže a ladil s celkovým stylem – od módy až po líčení.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400" dirty="0">
                <a:solidFill>
                  <a:schemeClr val="dk2"/>
                </a:solidFill>
                <a:latin typeface="Average" panose="020B0604020202020204" charset="-18"/>
              </a:rPr>
              <a:t>Krátký účes je v Itálii často vnímán jako projev sebevědomí a elegance – proto se k němu odhodlávají ženy všech věkových kategorií.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Google Shape;94;p18">
            <a:extLst>
              <a:ext uri="{FF2B5EF4-FFF2-40B4-BE49-F238E27FC236}">
                <a16:creationId xmlns:a16="http://schemas.microsoft.com/office/drawing/2014/main" id="{88CC62BC-E34B-C12C-DA64-36E80A351797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rcRect t="7121"/>
          <a:stretch>
            <a:fillRect/>
          </a:stretch>
        </p:blipFill>
        <p:spPr>
          <a:xfrm>
            <a:off x="5591369" y="1977744"/>
            <a:ext cx="1879279" cy="232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12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615A9-B369-E6D4-77B0-24D7C075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DÁMSKÉ STŘIHY- krátké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6760F-6A70-5137-5C3A-FE8988398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9909" y="1977012"/>
            <a:ext cx="3203828" cy="2326487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400" b="1" dirty="0">
                <a:solidFill>
                  <a:schemeClr val="dk2"/>
                </a:solidFill>
                <a:latin typeface="Average" panose="020B0604020202020204" charset="-18"/>
              </a:rPr>
              <a:t>Výhody: 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400" dirty="0">
                <a:solidFill>
                  <a:schemeClr val="dk2"/>
                </a:solidFill>
                <a:latin typeface="Average" panose="020B0604020202020204" charset="-18"/>
              </a:rPr>
              <a:t>snadná údržba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400" dirty="0">
                <a:solidFill>
                  <a:schemeClr val="dk2"/>
                </a:solidFill>
                <a:latin typeface="Average" panose="020B0604020202020204" charset="-18"/>
              </a:rPr>
              <a:t>rychlé fénování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400" dirty="0">
                <a:solidFill>
                  <a:schemeClr val="dk2"/>
                </a:solidFill>
                <a:latin typeface="Average" panose="020B0604020202020204" charset="-18"/>
              </a:rPr>
              <a:t>účes působí svěže a mladistvě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400" dirty="0">
                <a:solidFill>
                  <a:schemeClr val="dk2"/>
                </a:solidFill>
                <a:latin typeface="Average" panose="020B0604020202020204" charset="-18"/>
              </a:rPr>
              <a:t>zvýrazní rysy obličeje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cs-CZ" sz="1400" dirty="0">
                <a:solidFill>
                  <a:schemeClr val="dk2"/>
                </a:solidFill>
                <a:latin typeface="Average" panose="020B0604020202020204" charset="-18"/>
              </a:rPr>
              <a:t>       -   hlavně oči a lícní kosti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cs-CZ" sz="1400" dirty="0">
                <a:solidFill>
                  <a:schemeClr val="dk2"/>
                </a:solidFill>
                <a:latin typeface="Average" panose="020B0604020202020204" charset="-18"/>
              </a:rPr>
              <a:t>hodí se k elegantnímu i ležérnímu stylu</a:t>
            </a:r>
          </a:p>
        </p:txBody>
      </p:sp>
      <p:pic>
        <p:nvPicPr>
          <p:cNvPr id="5" name="Google Shape;92;p18">
            <a:extLst>
              <a:ext uri="{FF2B5EF4-FFF2-40B4-BE49-F238E27FC236}">
                <a16:creationId xmlns:a16="http://schemas.microsoft.com/office/drawing/2014/main" id="{E58114BA-3BDF-638C-5C48-52157C87429B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0800" y="1826771"/>
            <a:ext cx="2029848" cy="232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4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/>
        </p:nvSpPr>
        <p:spPr>
          <a:xfrm>
            <a:off x="2150400" y="254721"/>
            <a:ext cx="69936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800" b="1" dirty="0">
                <a:solidFill>
                  <a:schemeClr val="dk2"/>
                </a:solidFill>
                <a:latin typeface="Average" panose="020B0604020202020204" charset="-18"/>
                <a:ea typeface="EB Garamond"/>
                <a:cs typeface="EB Garamond"/>
                <a:sym typeface="EB Garamond"/>
              </a:rPr>
              <a:t>ROZDÍLY U NÁS A V ILÁLII</a:t>
            </a:r>
            <a:endParaRPr sz="2800" b="1" dirty="0">
              <a:solidFill>
                <a:schemeClr val="dk2"/>
              </a:solidFill>
              <a:latin typeface="Average" panose="020B0604020202020204" charset="-18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2"/>
              </a:solidFill>
              <a:highlight>
                <a:srgbClr val="A64D79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3" name="Google Shape;113;p21"/>
          <p:cNvSpPr txBox="1"/>
          <p:nvPr/>
        </p:nvSpPr>
        <p:spPr>
          <a:xfrm flipH="1">
            <a:off x="0" y="1305321"/>
            <a:ext cx="9144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380140" y="972850"/>
            <a:ext cx="8383719" cy="38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BARVENÍ: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Barvení zde v Itálii funguje tak, že barvu spíše přikládají (vtlačují) a natírají od spoda nahoru. Nerozdělují si vlasy do celého kříže.</a:t>
            </a:r>
            <a:endParaRPr sz="1400" dirty="0">
              <a:solidFill>
                <a:schemeClr val="dk2"/>
              </a:solidFill>
              <a:latin typeface="Average" panose="020B0604020202020204" charset="-18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Barvy zde mají celkově jinou konzistenci a nemají tak silnou vůni jako u nás.</a:t>
            </a:r>
            <a:endParaRPr sz="1400" dirty="0">
              <a:solidFill>
                <a:schemeClr val="dk2"/>
              </a:solidFill>
              <a:latin typeface="Average" panose="020B0604020202020204" charset="-18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cs" sz="1400" dirty="0">
              <a:solidFill>
                <a:schemeClr val="dk2"/>
              </a:solidFill>
              <a:latin typeface="Average" panose="020B0604020202020204" charset="-18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MYTÍ: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Zde je ve zvyku hodně tlačit na pokožku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Stejně jako u nás používají dvakrát šampón. Rozdílné je to, že nepoužívají kondicionér, ale pouze masku.</a:t>
            </a:r>
            <a:endParaRPr sz="1400" dirty="0">
              <a:solidFill>
                <a:schemeClr val="dk2"/>
              </a:solidFill>
              <a:latin typeface="Average" panose="020B0604020202020204" charset="-18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Z mojí zkušenosti mají v Itálii velmi skvělé šampóny a masky. Ženy tu mají hodně tvrdé a silné vlasy, proto i potřebují přípravky určené přímo na ně.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Protože zde v Itálii ženy nerady používají hřebeny, (myslí si, že jim to zničí vlasy) tak masky zde obsahují hodně silikonové a olejové složky, které vlas obalí, uhladí povrch a zanechají ho klouzavý. Díky tomu se vlasy tolik necuchají. </a:t>
            </a:r>
          </a:p>
          <a:p>
            <a:pPr lvl="0"/>
            <a:endParaRPr lang="cs" sz="1400" dirty="0">
              <a:solidFill>
                <a:schemeClr val="dk2"/>
              </a:solidFill>
              <a:latin typeface="Average" panose="020B0604020202020204" charset="-18"/>
            </a:endParaRPr>
          </a:p>
          <a:p>
            <a:pPr lvl="0"/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FOUKÁNÍ A ŽEHLENÍ: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Fény i žehličky dávají na nejvíce stupňů, kvůli jejich silným vlasům.</a:t>
            </a:r>
            <a:endParaRPr sz="1400" dirty="0">
              <a:solidFill>
                <a:schemeClr val="dk2"/>
              </a:solidFill>
              <a:latin typeface="Average" panose="020B0604020202020204" charset="-18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" sz="1400" dirty="0">
                <a:solidFill>
                  <a:schemeClr val="dk2"/>
                </a:solidFill>
                <a:latin typeface="Average" panose="020B0604020202020204" charset="-18"/>
              </a:rPr>
              <a:t>Při foukání hodně protáčejí kartáčem a hubičku od fénu přikládají přímo na vlasy.</a:t>
            </a:r>
            <a:endParaRPr sz="1400" dirty="0">
              <a:solidFill>
                <a:schemeClr val="dk2"/>
              </a:solidFill>
              <a:latin typeface="Average" panose="020B0604020202020204" charset="-1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rcRect l="11303"/>
          <a:stretch>
            <a:fillRect/>
          </a:stretch>
        </p:blipFill>
        <p:spPr>
          <a:xfrm>
            <a:off x="0" y="0"/>
            <a:ext cx="34994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3901" y="-3"/>
            <a:ext cx="363009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5705" y="-4"/>
            <a:ext cx="322133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60</TotalTime>
  <Words>847</Words>
  <Application>Microsoft Office PowerPoint</Application>
  <PresentationFormat>Předvádění na obrazovce (16:9)</PresentationFormat>
  <Paragraphs>71</Paragraphs>
  <Slides>14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3" baseType="lpstr">
      <vt:lpstr>Constantia</vt:lpstr>
      <vt:lpstr>Gill Sans MT</vt:lpstr>
      <vt:lpstr>Comfortaa</vt:lpstr>
      <vt:lpstr>Arial</vt:lpstr>
      <vt:lpstr>Wingdings</vt:lpstr>
      <vt:lpstr>Average</vt:lpstr>
      <vt:lpstr>Calibri</vt:lpstr>
      <vt:lpstr>EB Garamond</vt:lpstr>
      <vt:lpstr>Balík</vt:lpstr>
      <vt:lpstr>Prezentace aplikace PowerPoint</vt:lpstr>
      <vt:lpstr>Prezentace aplikace PowerPoint</vt:lpstr>
      <vt:lpstr>Prezentace aplikace PowerPoint</vt:lpstr>
      <vt:lpstr>DÁMSKÉ STŘIHY- DLOUHÉ</vt:lpstr>
      <vt:lpstr>DÁMSKÉ STŘIHY- DLOUHÉ</vt:lpstr>
      <vt:lpstr>DÁMSKÉ STŘIHY- krátké</vt:lpstr>
      <vt:lpstr>DÁMSKÉ STŘIHY- krátké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simonova hana</dc:creator>
  <cp:lastModifiedBy>simonova hana</cp:lastModifiedBy>
  <cp:revision>24</cp:revision>
  <dcterms:modified xsi:type="dcterms:W3CDTF">2026-01-26T17:30:40Z</dcterms:modified>
</cp:coreProperties>
</file>