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0248"/>
            <a:ext cx="5143500" cy="904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833" y="703679"/>
            <a:ext cx="1964612" cy="7717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158765" y="1893230"/>
            <a:ext cx="4834565" cy="5366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575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1575" b="1" dirty="0" smtClean="0">
                <a:solidFill>
                  <a:srgbClr val="000000"/>
                </a:solidFill>
                <a:latin typeface="Calibri"/>
              </a:rPr>
              <a:t>SHORT-05</a:t>
            </a:r>
            <a: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157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1575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3384165" y="2482383"/>
            <a:ext cx="1794505" cy="88293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51435" tIns="25718" rIns="51435" bIns="25718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407" y="3684304"/>
            <a:ext cx="2447148" cy="8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Itálie vlajka ikony téma nápad pro desig Stock Fotka zdarma ...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15724"/>
            <a:ext cx="9144000" cy="515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276950" y="1561588"/>
            <a:ext cx="65901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 b="1" dirty="0">
                <a:solidFill>
                  <a:schemeClr val="accent2">
                    <a:lumMod val="1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ERASMUS+ ITÁLIE</a:t>
            </a:r>
            <a:endParaRPr b="1" dirty="0">
              <a:solidFill>
                <a:schemeClr val="accent2">
                  <a:lumMod val="1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2025150" y="2445675"/>
            <a:ext cx="5093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cs" dirty="0">
                <a:solidFill>
                  <a:schemeClr val="bg1"/>
                </a:solidFill>
              </a:rPr>
              <a:t>Romana Blažková 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cs" dirty="0">
                <a:solidFill>
                  <a:schemeClr val="bg1"/>
                </a:solidFill>
              </a:rPr>
              <a:t>3.KA-A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87389" y="243345"/>
            <a:ext cx="4614837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1. Úprava kudrnatých vlasů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0924" y="990960"/>
            <a:ext cx="5233605" cy="39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810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arenR"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Aplikace tužidla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Na umyté a ručníkem vysušené vlasy naneseme tužidlo. 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Pomůže udržet kudrliny pevné a ve stejném tvaru co nejdéle.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cs" dirty="0">
              <a:latin typeface="Georgia"/>
              <a:ea typeface="Georgia"/>
              <a:cs typeface="Georgia"/>
              <a:sym typeface="Georgia"/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2) Připevnění sponek (volitelné)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Na temeno hlavy lze připevnit sponky, které dodají vlasům objem. (Poznámka: V České republice se tento krok běžně neprovádí.)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cs" b="1" dirty="0">
              <a:latin typeface="Georgia"/>
              <a:ea typeface="Georgia"/>
              <a:cs typeface="Georgia"/>
              <a:sym typeface="Georgia"/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3) Sušení difuzérem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Vlasy vysoušíme difuzérem na největší stupeň teploty a nejmenší stupeň foukání, dokud nejsou téměř suché.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cs" dirty="0">
              <a:latin typeface="Georgia"/>
              <a:ea typeface="Georgia"/>
              <a:cs typeface="Georgia"/>
              <a:sym typeface="Georgia"/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" b="1" dirty="0">
                <a:latin typeface="Georgia"/>
                <a:ea typeface="Georgia"/>
                <a:cs typeface="Georgia"/>
                <a:sym typeface="Georgia"/>
              </a:rPr>
              <a:t>4) </a:t>
            </a:r>
            <a:r>
              <a:rPr lang="cs-CZ" b="1" dirty="0">
                <a:latin typeface="Georgia"/>
                <a:ea typeface="Georgia"/>
                <a:cs typeface="Georgia"/>
                <a:sym typeface="Georgia"/>
              </a:rPr>
              <a:t>Dosušení fénem bez nástavce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Nakonec vrchní část hlavy dosušíme proudem vzduchu z fénu bez nástavce, aby byly vlasy zcela suché.</a:t>
            </a:r>
          </a:p>
          <a:p>
            <a:pPr marL="152400" lvl="0" indent="0">
              <a:lnSpc>
                <a:spcPct val="100000"/>
              </a:lnSpc>
              <a:buNone/>
            </a:pP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152400" lvl="0" indent="0">
              <a:lnSpc>
                <a:spcPct val="100000"/>
              </a:lnSpc>
              <a:buNone/>
            </a:pPr>
            <a:r>
              <a:rPr lang="cs-CZ" b="1" dirty="0">
                <a:latin typeface="Georgia"/>
                <a:ea typeface="Georgia"/>
                <a:cs typeface="Georgia"/>
                <a:sym typeface="Georgia"/>
              </a:rPr>
              <a:t>postup v Česku:</a:t>
            </a:r>
          </a:p>
          <a:p>
            <a:pPr marL="152400" lvl="0" indent="0">
              <a:lnSpc>
                <a:spcPct val="100000"/>
              </a:lnSpc>
              <a:buNone/>
            </a:pP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Vlasy se obvykle suší pouze difuzérem – důkladně až do úplného sucha, bez použití sponek.</a:t>
            </a: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7035" y="844545"/>
            <a:ext cx="2709573" cy="383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77350" y="557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2. Mytí hlavy 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77350" y="844253"/>
            <a:ext cx="5002175" cy="414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840"/>
              <a:buAutoNum type="arabicPeriod"/>
            </a:pPr>
            <a:r>
              <a:rPr lang="cs" sz="1800" b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Namočení vlasů a pokožky hlavy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840"/>
              <a:buNone/>
            </a:pPr>
            <a:r>
              <a:rPr lang="cs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Nejprve důkladně namočíme vlasy i pokožku hlavy teplou vodou.</a:t>
            </a:r>
            <a:endParaRPr sz="18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840"/>
              <a:buNone/>
            </a:pPr>
            <a:r>
              <a:rPr lang="cs" sz="1800" b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2. Aplikace šamponu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840"/>
              <a:buNone/>
            </a:pPr>
            <a:r>
              <a:rPr lang="cs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Do dlaně si nalijeme potřebné množství šamponu. Šampon rozetřeme mezi dlaněmi a postupně jej nanášíme do vlasů.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840"/>
              <a:buNone/>
            </a:pPr>
            <a:r>
              <a:rPr lang="cs" sz="1800" b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3.  Mytí šamponem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840"/>
              <a:buNone/>
            </a:pPr>
            <a:r>
              <a:rPr lang="cs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Vlasy umyjeme dvakrát šamponem. Při prvním mytí odstraníme povrchové nečistoty. Při druhém mytí důkladně vyčistíme pokožku hlavy i vlasy. Poté šampon pečlivě opláchneme.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endParaRPr lang="cs-CZ" sz="18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b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4. Kondicionér vs. maska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endParaRPr lang="cs-CZ" sz="18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 České republice se obvykle používá kondicionér.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 Itálii se místo kondicionéru aplikuje vlasová maska, která se nanáší pouze do délek vlasů (nikoli ke kořínkům).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endParaRPr lang="cs-CZ" sz="18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b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5. Použití vlasové masky (italský postup)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endParaRPr lang="cs-CZ" sz="18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Po opláchnutí šamponu vlasy lehce vysušíme ručníkem, aby mohla maska lépe působit. Naneseme masku do délek vlasů a necháme ji krátce působit. Poté masku důkladně opláchneme.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endParaRPr lang="cs-CZ" sz="18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b="1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6. Závěrečná péče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cs-CZ" sz="18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Vlasy jemně prosušíme ručníkem</a:t>
            </a:r>
            <a:r>
              <a:rPr lang="cs-CZ" sz="1800" dirty="0">
                <a:latin typeface="Georgia" panose="02040502050405020303" pitchFamily="18" charset="0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840"/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5665" t="24418" r="9409"/>
          <a:stretch>
            <a:fillRect/>
          </a:stretch>
        </p:blipFill>
        <p:spPr>
          <a:xfrm>
            <a:off x="5555152" y="851000"/>
            <a:ext cx="3224464" cy="393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705378" y="157976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3. Stříhaní konečků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16000" y="1106824"/>
            <a:ext cx="4755314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V Itálii se běžně používá technika stříhání konečků na suché vlasy. Kadeřník tak ihned vidí, jak se vlasy přirozeně chovají – zda se vlní, kudrnatí nebo jak padají. Stříhání na sucho umožňuje přesnější kontrolu délky i konečného tvaru účesu v jeho přirozeném stavu. Vlasy se většinou nedělí klasicky „na kříž“, ale pracuje se spíše intuitivně, po menších částech.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U nás se naopak tradičně využívá střih na mokré vlasy s klasickým křížovým rozdělením do čtyř sekcí.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Na mokrých vlasech lze lépe kontrolovat přesnou délku i rovnoměrnost střihu. Rozdělení vlasů do sekcí zajišťuje přehlednost a symetrii. Tato metoda je také vhodnější pro výuku, protože poskytuje jasnou strukturu a technickou přesnost.</a:t>
            </a:r>
          </a:p>
          <a:p>
            <a:pPr>
              <a:buFont typeface="Georgia"/>
              <a:buChar char="●"/>
            </a:pP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V praxi se dnes obě metody často kombinují – základní střih se provede na mokrých vlasech a následné dočištění či dolaďování tvaru pak na suchých vlasech.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Char char="●"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060" y="1106824"/>
            <a:ext cx="3040549" cy="339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POSTUP STŘÍHÁNÍ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t="9122" b="9908"/>
          <a:stretch>
            <a:fillRect/>
          </a:stretch>
        </p:blipFill>
        <p:spPr>
          <a:xfrm>
            <a:off x="542659" y="1242887"/>
            <a:ext cx="1764962" cy="3093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 rot="-1016">
            <a:off x="201364" y="1170966"/>
            <a:ext cx="10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t="9303" b="9726"/>
          <a:stretch>
            <a:fillRect/>
          </a:stretch>
        </p:blipFill>
        <p:spPr>
          <a:xfrm>
            <a:off x="2691408" y="1242887"/>
            <a:ext cx="1764962" cy="30938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2326008" y="1170975"/>
            <a:ext cx="730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t="9303" b="9726"/>
          <a:stretch>
            <a:fillRect/>
          </a:stretch>
        </p:blipFill>
        <p:spPr>
          <a:xfrm>
            <a:off x="4840157" y="1242886"/>
            <a:ext cx="1764962" cy="30938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456370" y="1145347"/>
            <a:ext cx="730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6645626" y="1126754"/>
            <a:ext cx="10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6">
            <a:alphaModFix/>
          </a:blip>
          <a:srcRect t="9303" b="9726"/>
          <a:stretch>
            <a:fillRect/>
          </a:stretch>
        </p:blipFill>
        <p:spPr>
          <a:xfrm>
            <a:off x="7060054" y="1242886"/>
            <a:ext cx="1882651" cy="3093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171005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 dirty="0">
                <a:latin typeface="Georgia"/>
                <a:ea typeface="Georgia"/>
                <a:cs typeface="Georgia"/>
                <a:sym typeface="Georgia"/>
              </a:rPr>
              <a:t>TŘÍDĚNÍ ODPADU V ITÁLII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2417509"/>
            <a:ext cx="8619169" cy="79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SzPct val="84084"/>
            </a:pPr>
            <a:r>
              <a:rPr lang="cs" sz="1200" dirty="0">
                <a:latin typeface="Georgia"/>
                <a:ea typeface="Georgia"/>
                <a:cs typeface="Georgia"/>
                <a:sym typeface="Georgia"/>
              </a:rPr>
              <a:t>Třídění odpadu v Itálii se řídí celkem přísnými pravidly, ale může se lišit region od regionu a město od města.</a:t>
            </a:r>
          </a:p>
          <a:p>
            <a:pPr marL="285750" indent="-285750">
              <a:buSzPct val="84084"/>
            </a:pPr>
            <a:r>
              <a:rPr lang="cs" sz="1200" dirty="0">
                <a:latin typeface="Georgia"/>
                <a:ea typeface="Georgia"/>
                <a:cs typeface="Georgia"/>
                <a:sym typeface="Georgia"/>
              </a:rPr>
              <a:t>Základní principy jsou ale podobné napříč zemí: cílem je recyklace a snížení množství odpadu, který končí na skládkách.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AE15-6869-C096-FDDD-9299A1D7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844358"/>
            <a:ext cx="4555933" cy="755700"/>
          </a:xfrm>
        </p:spPr>
        <p:txBody>
          <a:bodyPr>
            <a:normAutofit fontScale="90000"/>
          </a:bodyPr>
          <a:lstStyle/>
          <a:p>
            <a:r>
              <a:rPr lang="cs-CZ" b="1" i="1" dirty="0">
                <a:latin typeface="Georgia"/>
                <a:ea typeface="Georgia"/>
                <a:cs typeface="Georgia"/>
                <a:sym typeface="Georgia"/>
              </a:rPr>
              <a:t>Hlavní kategorie odpadu:</a:t>
            </a:r>
            <a:br>
              <a:rPr lang="cs-CZ" b="1" i="1" dirty="0">
                <a:latin typeface="Georgia"/>
                <a:ea typeface="Georgia"/>
                <a:cs typeface="Georgia"/>
                <a:sym typeface="Georgia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F528D1-5520-D0EC-55DD-E44AA5BDE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90" y="1222208"/>
            <a:ext cx="4555933" cy="380355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spcBef>
                <a:spcPts val="1200"/>
              </a:spcBef>
              <a:buSzPct val="126126"/>
              <a:buNone/>
            </a:pP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1. Plasty a kov (</a:t>
            </a:r>
            <a:r>
              <a:rPr lang="cs-CZ" sz="40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plastica</a:t>
            </a: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cs-CZ" sz="40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metalli</a:t>
            </a: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0" lvl="0" indent="0">
              <a:spcBef>
                <a:spcPts val="1200"/>
              </a:spcBef>
              <a:buSzPct val="126126"/>
              <a:buNone/>
            </a:pPr>
            <a:r>
              <a:rPr lang="cs-CZ" sz="40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Plastové lahve, obaly od potravin, plechovky. </a:t>
            </a:r>
          </a:p>
          <a:p>
            <a:pPr marL="0" lvl="0" indent="0">
              <a:spcBef>
                <a:spcPts val="1200"/>
              </a:spcBef>
              <a:buSzPct val="126126"/>
              <a:buNone/>
            </a:pPr>
            <a:r>
              <a:rPr lang="cs-CZ" sz="40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Občas se dělí ještě na PET lahve a jiný plast.</a:t>
            </a:r>
          </a:p>
          <a:p>
            <a:pPr marL="0" lvl="0" indent="0">
              <a:buSzPts val="1400"/>
              <a:buNone/>
            </a:pPr>
            <a:endParaRPr lang="cs-CZ" sz="4000" b="1" dirty="0">
              <a:solidFill>
                <a:schemeClr val="tx1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buSzPts val="1400"/>
              <a:buNone/>
            </a:pP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2. Papír a karton (</a:t>
            </a:r>
            <a:r>
              <a:rPr lang="cs-CZ" sz="40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carta</a:t>
            </a: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e </a:t>
            </a:r>
            <a:r>
              <a:rPr lang="cs-CZ" sz="40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cartone</a:t>
            </a: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40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Noviny, časopisy, krabice, kartonové obaly.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40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Je důležité, aby byly čisté a suché.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3. Sklo (</a:t>
            </a:r>
            <a:r>
              <a:rPr lang="cs-CZ" sz="40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vetro</a:t>
            </a:r>
            <a:r>
              <a:rPr lang="cs-CZ" sz="40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40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Lahve, sklenice, některé obaly od potravin.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40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Někdy se odděluje od keramického nebo porcelánového skla.</a:t>
            </a:r>
          </a:p>
          <a:p>
            <a:pPr marL="15240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154A18-8190-F95D-1FA5-21CD4C96B0E6}"/>
              </a:ext>
            </a:extLst>
          </p:cNvPr>
          <p:cNvSpPr txBox="1"/>
          <p:nvPr/>
        </p:nvSpPr>
        <p:spPr>
          <a:xfrm>
            <a:off x="4796564" y="1341474"/>
            <a:ext cx="3921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4. Bioodpad / organický odpad (</a:t>
            </a:r>
            <a:r>
              <a:rPr lang="cs-CZ" sz="13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umido</a:t>
            </a: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/</a:t>
            </a:r>
            <a:r>
              <a:rPr lang="cs-CZ" sz="13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organico</a:t>
            </a: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13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Zbytky jídla, ovoce, zelenina, kávová sedlina.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13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Často se sbírá do malých hnědých nádob.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5. Směsný odpad (</a:t>
            </a:r>
            <a:r>
              <a:rPr lang="cs-CZ" sz="13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indifferenziato</a:t>
            </a: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13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 nejde recyklovat, např. špinavý plast, použité plenky, rozbité věci.</a:t>
            </a:r>
          </a:p>
          <a:p>
            <a:pPr marL="0" lvl="0" indent="0">
              <a:spcBef>
                <a:spcPts val="1200"/>
              </a:spcBef>
              <a:buSzPts val="1400"/>
              <a:buNone/>
            </a:pP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6. Nebezpečný odpad / elektroodpad (</a:t>
            </a:r>
            <a:r>
              <a:rPr lang="cs-CZ" sz="13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rifiuti</a:t>
            </a: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cs-CZ" sz="1300" b="1" dirty="0" err="1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speciali</a:t>
            </a:r>
            <a:r>
              <a:rPr lang="cs-CZ" sz="1300" b="1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o RAEE)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cs-CZ" sz="1300" dirty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Baterie, elektronika, žárovky, chemikálie. Obvykle se odevzdává na sběrných dvorech nebo speciálních sběrných místech</a:t>
            </a:r>
            <a:endParaRPr lang="cs-CZ" sz="13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10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667</Words>
  <Application>Microsoft Office PowerPoint</Application>
  <PresentationFormat>Předvádění na obrazovce (16:9)</PresentationFormat>
  <Paragraphs>72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Georgia</vt:lpstr>
      <vt:lpstr>Simple Dark</vt:lpstr>
      <vt:lpstr>Prezentace aplikace PowerPoint</vt:lpstr>
      <vt:lpstr>ERASMUS+ ITÁLIE</vt:lpstr>
      <vt:lpstr>1. Úprava kudrnatých vlasů</vt:lpstr>
      <vt:lpstr>2. Mytí hlavy </vt:lpstr>
      <vt:lpstr>3. Stříhaní konečků</vt:lpstr>
      <vt:lpstr>POSTUP STŘÍHÁNÍ</vt:lpstr>
      <vt:lpstr>TŘÍDĚNÍ ODPADU V ITÁLII</vt:lpstr>
      <vt:lpstr>Hlavní kategorie odpadu: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simonova hana</dc:creator>
  <cp:lastModifiedBy>simonova hana</cp:lastModifiedBy>
  <cp:revision>9</cp:revision>
  <dcterms:modified xsi:type="dcterms:W3CDTF">2026-01-26T17:31:06Z</dcterms:modified>
</cp:coreProperties>
</file>