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onstantia" panose="02030602050306030303" pitchFamily="18" charset="0"/>
      <p:regular r:id="rId11"/>
      <p:bold r:id="rId12"/>
      <p:italic r:id="rId13"/>
      <p:boldItalic r:id="rId14"/>
    </p:embeddedFont>
    <p:embeddedFont>
      <p:font typeface="Now Light" panose="020B0604020202020204" charset="-1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Now Bold" panose="020B0604020202020204" charset="-18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8428"/>
            <a:ext cx="15087600" cy="53492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3430"/>
            <a:ext cx="15087600" cy="1714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5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22168"/>
            <a:ext cx="3943350" cy="863613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22167"/>
            <a:ext cx="11601450" cy="8636133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9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8428"/>
            <a:ext cx="15087600" cy="53492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79692"/>
            <a:ext cx="15087600" cy="1714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6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9" y="2768601"/>
            <a:ext cx="7406640" cy="603504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68603"/>
            <a:ext cx="7406640" cy="603504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3501"/>
            <a:ext cx="7406640" cy="5067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3501"/>
            <a:ext cx="7406640" cy="5067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9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8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1538"/>
            <a:ext cx="4800600" cy="3429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7280"/>
            <a:ext cx="9738360" cy="78867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9120"/>
            <a:ext cx="4800600" cy="506868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89678"/>
            <a:ext cx="3927765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89678"/>
            <a:ext cx="6972300" cy="5476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29500"/>
            <a:ext cx="18283238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261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12380"/>
            <a:ext cx="15169896" cy="123444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26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0535"/>
            <a:ext cx="15169896" cy="8915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8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01200"/>
            <a:ext cx="18288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501474"/>
            <a:ext cx="18288002" cy="9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8601"/>
            <a:ext cx="15087600" cy="6035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89678"/>
            <a:ext cx="37084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89678"/>
            <a:ext cx="72342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89678"/>
            <a:ext cx="19680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6768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280497"/>
            <a:ext cx="10287000" cy="180870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666" y="1407358"/>
            <a:ext cx="3929224" cy="154349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4317531" y="3786461"/>
            <a:ext cx="9669130" cy="107337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102870" tIns="51436" rIns="102870" bIns="51436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15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3150" b="1" dirty="0">
                <a:solidFill>
                  <a:srgbClr val="000000"/>
                </a:solidFill>
                <a:latin typeface="Calibri"/>
              </a:rPr>
              <a:t>SHORT-05</a:t>
            </a:r>
            <a:r>
              <a:rPr lang="cs-CZ" sz="31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31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315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6768331" y="4964766"/>
            <a:ext cx="3589010" cy="176587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102870" tIns="51436" rIns="102870" bIns="51436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814" y="7368608"/>
            <a:ext cx="4894296" cy="16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871088" y="3009899"/>
            <a:ext cx="3878084" cy="4001729"/>
          </a:xfrm>
          <a:custGeom>
            <a:avLst/>
            <a:gdLst/>
            <a:ahLst/>
            <a:cxnLst/>
            <a:rect l="l" t="t" r="r" b="b"/>
            <a:pathLst>
              <a:path w="3878084" h="4001729">
                <a:moveTo>
                  <a:pt x="0" y="0"/>
                </a:moveTo>
                <a:lnTo>
                  <a:pt x="3878084" y="0"/>
                </a:lnTo>
                <a:lnTo>
                  <a:pt x="3878084" y="4001729"/>
                </a:lnTo>
                <a:lnTo>
                  <a:pt x="0" y="40017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92" b="-21120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5" name="Freeform 5"/>
          <p:cNvSpPr/>
          <p:nvPr/>
        </p:nvSpPr>
        <p:spPr>
          <a:xfrm>
            <a:off x="13106400" y="3009898"/>
            <a:ext cx="3433087" cy="4001729"/>
          </a:xfrm>
          <a:custGeom>
            <a:avLst/>
            <a:gdLst/>
            <a:ahLst/>
            <a:cxnLst/>
            <a:rect l="l" t="t" r="r" b="b"/>
            <a:pathLst>
              <a:path w="3433087" h="4001729">
                <a:moveTo>
                  <a:pt x="0" y="0"/>
                </a:moveTo>
                <a:lnTo>
                  <a:pt x="3433087" y="0"/>
                </a:lnTo>
                <a:lnTo>
                  <a:pt x="3433087" y="4001729"/>
                </a:lnTo>
                <a:lnTo>
                  <a:pt x="0" y="4001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81" r="-828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21720" y="1796742"/>
            <a:ext cx="754936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84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ITALSKÉ VLASY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1720" y="3009900"/>
            <a:ext cx="6248400" cy="3959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Italské vlasy j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sou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většinou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hustší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silnější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>
              <a:lnSpc>
                <a:spcPts val="3080"/>
              </a:lnSpc>
            </a:pP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Často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jsou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vlnité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až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kudrnaté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>
              <a:lnSpc>
                <a:spcPts val="3080"/>
              </a:lnSpc>
            </a:pP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Přirozeně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mají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spíše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tmavé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odstíny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 blond je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vzácnější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>
              <a:lnSpc>
                <a:spcPts val="3080"/>
              </a:lnSpc>
            </a:pPr>
            <a:endParaRPr lang="cs-CZ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>
              <a:lnSpc>
                <a:spcPts val="3080"/>
              </a:lnSpc>
            </a:pPr>
            <a:endParaRPr lang="en-US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>
              <a:lnSpc>
                <a:spcPts val="3080"/>
              </a:lnSpc>
            </a:pP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Díky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klimatu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jsou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náchylnější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k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vysušování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od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mořskě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soli, proto </a:t>
            </a: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talové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používají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hodně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oleje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masky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080"/>
              </a:lnSpc>
            </a:pPr>
            <a:endParaRPr lang="en-US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95400" y="1578858"/>
            <a:ext cx="486047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84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MYTÍ VLASŮ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5400" y="2476500"/>
            <a:ext cx="9326137" cy="6344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b="1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jednoduchém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mytí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vlasů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postup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podobný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jako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u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nás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080"/>
              </a:lnSpc>
            </a:pP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ozdíl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 v tom,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že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místo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klasického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kondicionéru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často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používají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masku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balzám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aby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byly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vyživenější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Na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rozdíl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od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nás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také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mytí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více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masírují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pokožku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hlavy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nebojí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přitlačit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protože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jim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kvůli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okolním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vlivům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(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teplo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vlhkost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)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rychleji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mastí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je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potřeba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pokožku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důkladně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vyčistit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  <a:endParaRPr lang="cs-CZ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 algn="l">
              <a:lnSpc>
                <a:spcPts val="3080"/>
              </a:lnSpc>
            </a:pPr>
            <a:endParaRPr lang="en-US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 algn="l">
              <a:lnSpc>
                <a:spcPts val="3080"/>
              </a:lnSpc>
            </a:pPr>
            <a:r>
              <a:rPr lang="cs-CZ" sz="2200" b="1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</a:t>
            </a:r>
            <a:r>
              <a:rPr lang="en-US" sz="2200" b="1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ytí</a:t>
            </a:r>
            <a:r>
              <a:rPr lang="en-US" sz="2200" b="1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b="1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barvy</a:t>
            </a:r>
            <a:r>
              <a:rPr lang="en-US" sz="2200" b="1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ale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jiné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080"/>
              </a:lnSpc>
            </a:pP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ejdříve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z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kontur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jemně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odstraní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pomocí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samotné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Potom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vezme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vata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namočí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do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studené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vody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kontury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d</a:t>
            </a: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ů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kladně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otřou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-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studená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voda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totiž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neot</a:t>
            </a: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e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vírá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póry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takže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do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pokožky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nedostane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následně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jen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namočí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opět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použ</a:t>
            </a: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í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vá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k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postupnému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stažení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z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celé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délky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vlasů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Až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poté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následuje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klasické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mytí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080"/>
              </a:lnSpc>
            </a:pP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by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neměl</a:t>
            </a: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mýt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déle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jak 10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minut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.</a:t>
            </a:r>
          </a:p>
          <a:p>
            <a:pPr algn="l">
              <a:lnSpc>
                <a:spcPts val="3080"/>
              </a:lnSpc>
            </a:pPr>
            <a:endParaRPr lang="en-US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6FA9F26-6A3E-00CF-2504-57B6DA338D4B}"/>
              </a:ext>
            </a:extLst>
          </p:cNvPr>
          <p:cNvSpPr/>
          <p:nvPr/>
        </p:nvSpPr>
        <p:spPr>
          <a:xfrm rot="5400000">
            <a:off x="11315700" y="2819400"/>
            <a:ext cx="6019800" cy="5334000"/>
          </a:xfrm>
          <a:custGeom>
            <a:avLst/>
            <a:gdLst/>
            <a:ahLst/>
            <a:cxnLst/>
            <a:rect l="l" t="t" r="r" b="b"/>
            <a:pathLst>
              <a:path w="4849871" h="6804591">
                <a:moveTo>
                  <a:pt x="0" y="0"/>
                </a:moveTo>
                <a:lnTo>
                  <a:pt x="4849871" y="0"/>
                </a:lnTo>
                <a:lnTo>
                  <a:pt x="4849871" y="6804591"/>
                </a:lnTo>
                <a:lnTo>
                  <a:pt x="0" y="6804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34" t="-15859" r="-5674" b="-36087"/>
            </a:stretch>
          </a:blipFill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391354" y="5515518"/>
            <a:ext cx="2895671" cy="2634347"/>
          </a:xfrm>
          <a:custGeom>
            <a:avLst/>
            <a:gdLst/>
            <a:ahLst/>
            <a:cxnLst/>
            <a:rect l="l" t="t" r="r" b="b"/>
            <a:pathLst>
              <a:path w="2895671" h="2634347">
                <a:moveTo>
                  <a:pt x="0" y="0"/>
                </a:moveTo>
                <a:lnTo>
                  <a:pt x="2895671" y="0"/>
                </a:lnTo>
                <a:lnTo>
                  <a:pt x="2895671" y="2634347"/>
                </a:lnTo>
                <a:lnTo>
                  <a:pt x="0" y="2634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919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7" name="Freeform 7"/>
          <p:cNvSpPr/>
          <p:nvPr/>
        </p:nvSpPr>
        <p:spPr>
          <a:xfrm>
            <a:off x="1905000" y="5517776"/>
            <a:ext cx="2904534" cy="2629833"/>
          </a:xfrm>
          <a:custGeom>
            <a:avLst/>
            <a:gdLst/>
            <a:ahLst/>
            <a:cxnLst/>
            <a:rect l="l" t="t" r="r" b="b"/>
            <a:pathLst>
              <a:path w="2904534" h="2629833">
                <a:moveTo>
                  <a:pt x="0" y="0"/>
                </a:moveTo>
                <a:lnTo>
                  <a:pt x="2904534" y="0"/>
                </a:lnTo>
                <a:lnTo>
                  <a:pt x="2904534" y="2629833"/>
                </a:lnTo>
                <a:lnTo>
                  <a:pt x="0" y="262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259" b="-48088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Freeform 8"/>
          <p:cNvSpPr/>
          <p:nvPr/>
        </p:nvSpPr>
        <p:spPr>
          <a:xfrm>
            <a:off x="13335000" y="5517776"/>
            <a:ext cx="2949875" cy="2629833"/>
          </a:xfrm>
          <a:custGeom>
            <a:avLst/>
            <a:gdLst/>
            <a:ahLst/>
            <a:cxnLst/>
            <a:rect l="l" t="t" r="r" b="b"/>
            <a:pathLst>
              <a:path w="2949875" h="2629833">
                <a:moveTo>
                  <a:pt x="0" y="0"/>
                </a:moveTo>
                <a:lnTo>
                  <a:pt x="2949875" y="0"/>
                </a:lnTo>
                <a:lnTo>
                  <a:pt x="2949875" y="2629833"/>
                </a:lnTo>
                <a:lnTo>
                  <a:pt x="0" y="262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182" b="-69274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9" name="TextBox 9"/>
          <p:cNvSpPr txBox="1"/>
          <p:nvPr/>
        </p:nvSpPr>
        <p:spPr>
          <a:xfrm>
            <a:off x="1600201" y="2903916"/>
            <a:ext cx="14859000" cy="2516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umytí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vlasy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často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fénují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do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hladka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nebo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vytvářejí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lehké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vlny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p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omocí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kulatého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kartáče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nejvyšší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teplotu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výkon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Po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vyfénování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se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často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ještě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přejedou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žehličkou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Kudrnaté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vlasy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se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zpracovávají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difuzérem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nejvyšší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teplotu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nejnižší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výkon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foukání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vlasů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jsme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u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některých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klientek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zakonč</a:t>
            </a:r>
            <a:r>
              <a:rPr lang="cs-CZ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ili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úpravu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tak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(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aby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si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vlasy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zachovaly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kulatější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tvar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) že jsme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práci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kulatým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kartáčem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prameny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nakonec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jemně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dotáčely</a:t>
            </a:r>
            <a:r>
              <a:rPr lang="cs-CZ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C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elý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účes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uzavíral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tzv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</a:t>
            </a:r>
            <a:r>
              <a:rPr lang="en-US" sz="2200" spc="22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kroužkováním</a:t>
            </a:r>
            <a:r>
              <a:rPr lang="en-US" sz="2200" spc="22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300"/>
              </a:lnSpc>
            </a:pPr>
            <a:endParaRPr lang="en-US" sz="2200" spc="22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00200" y="1485900"/>
            <a:ext cx="8682343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 spc="84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FOUKANÁ ÚPRAVA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163512" y="2986183"/>
            <a:ext cx="6601767" cy="4853766"/>
          </a:xfrm>
          <a:custGeom>
            <a:avLst/>
            <a:gdLst/>
            <a:ahLst/>
            <a:cxnLst/>
            <a:rect l="l" t="t" r="r" b="b"/>
            <a:pathLst>
              <a:path w="6601767" h="5112846">
                <a:moveTo>
                  <a:pt x="0" y="0"/>
                </a:moveTo>
                <a:lnTo>
                  <a:pt x="6601767" y="0"/>
                </a:lnTo>
                <a:lnTo>
                  <a:pt x="6601767" y="5112846"/>
                </a:lnTo>
                <a:lnTo>
                  <a:pt x="0" y="511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52" r="-7606" b="-10843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1714500"/>
            <a:ext cx="6419741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 spc="84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BARVENÍ VLASŮ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085571"/>
            <a:ext cx="7131649" cy="475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barvení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postupují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jinak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než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u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nás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–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nerozdělují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pěšinky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do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kříže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neroztírají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ale </a:t>
            </a:r>
            <a:r>
              <a:rPr lang="cs-CZ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vťupávají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ji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přímo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do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vlasů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080"/>
              </a:lnSpc>
            </a:pPr>
            <a:endParaRPr lang="cs-CZ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 algn="l">
              <a:lnSpc>
                <a:spcPts val="3080"/>
              </a:lnSpc>
            </a:pPr>
            <a:endParaRPr lang="en-US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 algn="l">
              <a:lnSpc>
                <a:spcPts val="3080"/>
              </a:lnSpc>
            </a:pPr>
            <a:endParaRPr lang="cs-CZ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 algn="l">
              <a:lnSpc>
                <a:spcPts val="3080"/>
              </a:lnSpc>
            </a:pP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Další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rozdíl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 v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číslování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peroxide</a:t>
            </a: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Z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atímco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u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nás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používá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číslování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3 %, 6 %, 9 % a 12 %, v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Itálii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najdete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označení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5, 10, 20, 30 a 40 vol. (volume).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Hodnoty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ale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odpovídají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stejným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koncentracím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jen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značí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jiným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způsobem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080"/>
              </a:lnSpc>
            </a:pPr>
            <a:endParaRPr lang="en-US" sz="2200" spc="44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3417305" y="3899641"/>
            <a:ext cx="3513682" cy="4684909"/>
          </a:xfrm>
          <a:custGeom>
            <a:avLst/>
            <a:gdLst/>
            <a:ahLst/>
            <a:cxnLst/>
            <a:rect l="l" t="t" r="r" b="b"/>
            <a:pathLst>
              <a:path w="3513682" h="4684909">
                <a:moveTo>
                  <a:pt x="0" y="0"/>
                </a:moveTo>
                <a:lnTo>
                  <a:pt x="3513682" y="0"/>
                </a:lnTo>
                <a:lnTo>
                  <a:pt x="3513682" y="4684909"/>
                </a:lnTo>
                <a:lnTo>
                  <a:pt x="0" y="468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94220" y="3899642"/>
            <a:ext cx="3513682" cy="4684909"/>
          </a:xfrm>
          <a:custGeom>
            <a:avLst/>
            <a:gdLst/>
            <a:ahLst/>
            <a:cxnLst/>
            <a:rect l="l" t="t" r="r" b="b"/>
            <a:pathLst>
              <a:path w="3513682" h="4684909">
                <a:moveTo>
                  <a:pt x="0" y="0"/>
                </a:moveTo>
                <a:lnTo>
                  <a:pt x="3513682" y="0"/>
                </a:lnTo>
                <a:lnTo>
                  <a:pt x="3513682" y="4684909"/>
                </a:lnTo>
                <a:lnTo>
                  <a:pt x="0" y="4684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71135" y="3899643"/>
            <a:ext cx="3513682" cy="4684909"/>
          </a:xfrm>
          <a:custGeom>
            <a:avLst/>
            <a:gdLst/>
            <a:ahLst/>
            <a:cxnLst/>
            <a:rect l="l" t="t" r="r" b="b"/>
            <a:pathLst>
              <a:path w="3513682" h="4684909">
                <a:moveTo>
                  <a:pt x="0" y="0"/>
                </a:moveTo>
                <a:lnTo>
                  <a:pt x="3513681" y="0"/>
                </a:lnTo>
                <a:lnTo>
                  <a:pt x="3513681" y="4684909"/>
                </a:lnTo>
                <a:lnTo>
                  <a:pt x="0" y="4684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3682" y="3899644"/>
            <a:ext cx="3513682" cy="4684909"/>
          </a:xfrm>
          <a:custGeom>
            <a:avLst/>
            <a:gdLst/>
            <a:ahLst/>
            <a:cxnLst/>
            <a:rect l="l" t="t" r="r" b="b"/>
            <a:pathLst>
              <a:path w="3513682" h="4684909">
                <a:moveTo>
                  <a:pt x="0" y="0"/>
                </a:moveTo>
                <a:lnTo>
                  <a:pt x="3513682" y="0"/>
                </a:lnTo>
                <a:lnTo>
                  <a:pt x="3513682" y="4684909"/>
                </a:lnTo>
                <a:lnTo>
                  <a:pt x="0" y="46849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19200" y="946203"/>
            <a:ext cx="12108935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 spc="84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FOTOPOSTUP DEGRADÉ JOELLE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7129" y="2168330"/>
            <a:ext cx="16060272" cy="1391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2"/>
              </a:lnSpc>
            </a:pP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Při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barvení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jsme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dělali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melíry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metodou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plátkování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pramínky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jsme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barvili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zesvětlující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barvou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mezi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ně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jsme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občas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proložili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hnědou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barvu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nanášenou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stejným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způsobem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Alobaly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byly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barevně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rozdělené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stříbrné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pro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melír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fialové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pro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hnědou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barvu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, aby se v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práci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snadno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odlišily</a:t>
            </a:r>
            <a:r>
              <a:rPr lang="en-US" sz="2200" dirty="0">
                <a:solidFill>
                  <a:srgbClr val="000000"/>
                </a:solidFill>
                <a:latin typeface="Now Light" panose="020B0604020202020204" charset="-18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915400" y="2871399"/>
            <a:ext cx="2714166" cy="3664304"/>
          </a:xfrm>
          <a:custGeom>
            <a:avLst/>
            <a:gdLst/>
            <a:ahLst/>
            <a:cxnLst/>
            <a:rect l="l" t="t" r="r" b="b"/>
            <a:pathLst>
              <a:path w="2714166" h="3664304">
                <a:moveTo>
                  <a:pt x="0" y="0"/>
                </a:moveTo>
                <a:lnTo>
                  <a:pt x="2714167" y="0"/>
                </a:lnTo>
                <a:lnTo>
                  <a:pt x="2714167" y="3664304"/>
                </a:lnTo>
                <a:lnTo>
                  <a:pt x="0" y="3664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43" b="-21137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5" name="Freeform 5"/>
          <p:cNvSpPr/>
          <p:nvPr/>
        </p:nvSpPr>
        <p:spPr>
          <a:xfrm>
            <a:off x="12854105" y="2855763"/>
            <a:ext cx="2771682" cy="3695576"/>
          </a:xfrm>
          <a:custGeom>
            <a:avLst/>
            <a:gdLst/>
            <a:ahLst/>
            <a:cxnLst/>
            <a:rect l="l" t="t" r="r" b="b"/>
            <a:pathLst>
              <a:path w="2771682" h="3695576">
                <a:moveTo>
                  <a:pt x="0" y="0"/>
                </a:moveTo>
                <a:lnTo>
                  <a:pt x="2771682" y="0"/>
                </a:lnTo>
                <a:lnTo>
                  <a:pt x="2771682" y="3695576"/>
                </a:lnTo>
                <a:lnTo>
                  <a:pt x="0" y="3695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48380" y="1684427"/>
            <a:ext cx="6492058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84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STŘIHY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915400" y="6727807"/>
            <a:ext cx="4116209" cy="956328"/>
            <a:chOff x="-711200" y="-224391"/>
            <a:chExt cx="5488279" cy="1275104"/>
          </a:xfrm>
        </p:grpSpPr>
        <p:sp>
          <p:nvSpPr>
            <p:cNvPr id="8" name="TextBox 8"/>
            <p:cNvSpPr txBox="1"/>
            <p:nvPr/>
          </p:nvSpPr>
          <p:spPr>
            <a:xfrm>
              <a:off x="0" y="556895"/>
              <a:ext cx="4777079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711200" y="-224391"/>
              <a:ext cx="4777079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 spc="480" dirty="0">
                  <a:solidFill>
                    <a:srgbClr val="000000"/>
                  </a:solidFill>
                  <a:latin typeface="Now Bold"/>
                  <a:ea typeface="Now Bold"/>
                  <a:cs typeface="Now Bold"/>
                  <a:sym typeface="Now Bold"/>
                </a:rPr>
                <a:t>DLOUHÝ STŘIH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48380" y="3518996"/>
            <a:ext cx="4019020" cy="2369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Stříhání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vlasů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probíhá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v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Itálii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velmi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podobně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jako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u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nás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ale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častěji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jsem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setkala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krátkými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střihy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Mám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pocit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že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u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nich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kadeřníci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více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pracují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efilačkami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647555" y="6743445"/>
            <a:ext cx="6789359" cy="1530515"/>
            <a:chOff x="0" y="-989973"/>
            <a:chExt cx="9052479" cy="204068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556895"/>
              <a:ext cx="4777079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275400" y="-989973"/>
              <a:ext cx="4777079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 spc="480" dirty="0">
                  <a:solidFill>
                    <a:srgbClr val="000000"/>
                  </a:solidFill>
                  <a:latin typeface="Now Bold"/>
                  <a:ea typeface="Now Bold"/>
                  <a:cs typeface="Now Bold"/>
                  <a:sym typeface="Now Bold"/>
                </a:rPr>
                <a:t>KRÁTKÝ STŘIH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8000" y="2671332"/>
            <a:ext cx="5334000" cy="5376398"/>
          </a:xfrm>
          <a:custGeom>
            <a:avLst/>
            <a:gdLst/>
            <a:ahLst/>
            <a:cxnLst/>
            <a:rect l="l" t="t" r="r" b="b"/>
            <a:pathLst>
              <a:path w="4023347" h="4004798">
                <a:moveTo>
                  <a:pt x="0" y="0"/>
                </a:moveTo>
                <a:lnTo>
                  <a:pt x="4023347" y="0"/>
                </a:lnTo>
                <a:lnTo>
                  <a:pt x="4023347" y="4004798"/>
                </a:lnTo>
                <a:lnTo>
                  <a:pt x="0" y="4004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975" b="-1697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24000" y="2783569"/>
            <a:ext cx="5721485" cy="5151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Kadeřnictví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místem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kde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kromě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vlasů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pečuje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o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celkový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komfort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zákazníka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– proto se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někdy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nabízí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drobnosti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navíc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jako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masáž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rukou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během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návštěvy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080"/>
              </a:lnSpc>
            </a:pPr>
            <a:endParaRPr lang="cs-CZ" sz="2200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 algn="l">
              <a:lnSpc>
                <a:spcPts val="3080"/>
              </a:lnSpc>
            </a:pPr>
            <a:endParaRPr lang="cs-CZ" sz="2200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 algn="l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Dalším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rozdílem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je,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že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v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Itálii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práci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často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používají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jednorázové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ručníky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což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praktičtější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z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hygienického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hlediska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šetří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oproti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klasickému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praní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ručníků</a:t>
            </a:r>
            <a:r>
              <a:rPr lang="en-US" sz="2200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  <a:p>
            <a:pPr algn="l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000000"/>
              </a:solidFill>
              <a:latin typeface="Now Light"/>
              <a:ea typeface="Now Light"/>
              <a:cs typeface="Now Light"/>
              <a:sym typeface="Now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0" y="1709023"/>
            <a:ext cx="8249180" cy="64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84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DALŠÍ ROZDÍLY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14801" y="2589856"/>
            <a:ext cx="5638800" cy="5087118"/>
          </a:xfrm>
          <a:custGeom>
            <a:avLst/>
            <a:gdLst/>
            <a:ahLst/>
            <a:cxnLst/>
            <a:rect l="l" t="t" r="r" b="b"/>
            <a:pathLst>
              <a:path w="6165199" h="4108264">
                <a:moveTo>
                  <a:pt x="0" y="0"/>
                </a:moveTo>
                <a:lnTo>
                  <a:pt x="6165199" y="0"/>
                </a:lnTo>
                <a:lnTo>
                  <a:pt x="6165199" y="4108264"/>
                </a:lnTo>
                <a:lnTo>
                  <a:pt x="0" y="4108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4" name="Freeform 4"/>
          <p:cNvSpPr/>
          <p:nvPr/>
        </p:nvSpPr>
        <p:spPr>
          <a:xfrm>
            <a:off x="642404" y="2656029"/>
            <a:ext cx="3081696" cy="5020945"/>
          </a:xfrm>
          <a:custGeom>
            <a:avLst/>
            <a:gdLst/>
            <a:ahLst/>
            <a:cxnLst/>
            <a:rect l="l" t="t" r="r" b="b"/>
            <a:pathLst>
              <a:path w="3081696" h="5020945">
                <a:moveTo>
                  <a:pt x="0" y="0"/>
                </a:moveTo>
                <a:lnTo>
                  <a:pt x="3081696" y="0"/>
                </a:lnTo>
                <a:lnTo>
                  <a:pt x="3081696" y="5020945"/>
                </a:lnTo>
                <a:lnTo>
                  <a:pt x="0" y="5020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910" r="-28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3771" y="1932631"/>
            <a:ext cx="5764345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840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ODPADY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20400" y="2589856"/>
            <a:ext cx="6019800" cy="3959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Itálii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třídění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odpadu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přísné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–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kontejnery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mají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jasně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určené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barvy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často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kdy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smí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vyhazovat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Třídí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plasty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papír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sklo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bioodpad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směsný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odpad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přičemž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do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plastů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se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často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dávají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plechovky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Všechny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odpadky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jsou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tak</a:t>
            </a:r>
            <a:r>
              <a:rPr lang="cs-CZ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kontrolované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 Na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rozdíl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od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Česka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kde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je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systém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třídění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volnější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méně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kontrolovaný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, v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Itálii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hrozí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za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špatně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vytříděný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odpad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 </a:t>
            </a:r>
            <a:r>
              <a:rPr lang="en-US" sz="2200" spc="44" dirty="0" err="1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pokuty</a:t>
            </a:r>
            <a:r>
              <a:rPr lang="en-US" sz="2200" spc="44" dirty="0">
                <a:solidFill>
                  <a:srgbClr val="000000"/>
                </a:solidFill>
                <a:latin typeface="Now Light"/>
                <a:ea typeface="Now Light"/>
                <a:cs typeface="Now Light"/>
                <a:sym typeface="Now Light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604</Words>
  <Application>Microsoft Office PowerPoint</Application>
  <PresentationFormat>Vlastní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Constantia</vt:lpstr>
      <vt:lpstr>Now Light</vt:lpstr>
      <vt:lpstr>Open Sans</vt:lpstr>
      <vt:lpstr>Calibri</vt:lpstr>
      <vt:lpstr>Calibri Light</vt:lpstr>
      <vt:lpstr>Now Bold</vt:lpstr>
      <vt:lpstr>Retrospektiva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Lucie Kabeláková</dc:title>
  <dc:creator>simonova hana</dc:creator>
  <cp:lastModifiedBy>simonova hana</cp:lastModifiedBy>
  <cp:revision>8</cp:revision>
  <dcterms:created xsi:type="dcterms:W3CDTF">2006-08-16T00:00:00Z</dcterms:created>
  <dcterms:modified xsi:type="dcterms:W3CDTF">2026-01-26T17:31:27Z</dcterms:modified>
  <dc:identifier>DAGzzrHTHEo</dc:identifier>
</cp:coreProperties>
</file>