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Oswald" panose="020B0604020202020204" charset="-18"/>
      <p:regular r:id="rId19"/>
      <p:bold r:id="rId20"/>
    </p:embeddedFont>
    <p:embeddedFont>
      <p:font typeface="Average" panose="020B0604020202020204" charset="-1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46d5b4b91b9bfc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46d5b4b91b9bfc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f551da81aad279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f551da81aad279e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d33966adc4043a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0d33966adc4043a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d7ad653cd50be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d7ad653cd50be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a7a096ba9515f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a7a096ba9515f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a7a096ba9515f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a7a096ba9515f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a7a096ba9515f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a7a096ba9515f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a7a096ba9515f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a7a096ba9515f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5644e6c538c8a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5644e6c538c8a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46d5b4b91b9bf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46d5b4b91b9bf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SHORT-05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407" y="3684304"/>
            <a:ext cx="2447148" cy="8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526039" y="5402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Italské vlasy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26039" y="1186852"/>
            <a:ext cx="50440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 b="1" dirty="0"/>
              <a:t>Barva: </a:t>
            </a:r>
            <a:r>
              <a:rPr lang="cs" sz="1400" dirty="0"/>
              <a:t>většinou středně hnědá až tmavě hnědá, často i černá. Blond je přirozeně dost vzácná.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b="1" dirty="0"/>
              <a:t>Pigment: </a:t>
            </a:r>
            <a:r>
              <a:rPr lang="cs" sz="1400" dirty="0"/>
              <a:t>hodně melaninu – vlasy působí sytě, někdy až „leskle černě“.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b="1" dirty="0"/>
              <a:t>Struktura: </a:t>
            </a:r>
            <a:r>
              <a:rPr lang="cs" sz="1400" dirty="0"/>
              <a:t>spíš silnější a hrubší vlas, někdy i trochu vlnitý. Díky tomu vypadají vlasy hustě a objemně.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b="1" dirty="0"/>
              <a:t>Hustota: </a:t>
            </a:r>
            <a:r>
              <a:rPr lang="cs" sz="1400" dirty="0"/>
              <a:t>vlasy</a:t>
            </a:r>
            <a:r>
              <a:rPr lang="cs" sz="1400" b="1" dirty="0"/>
              <a:t> </a:t>
            </a:r>
            <a:r>
              <a:rPr lang="cs" sz="1400" dirty="0"/>
              <a:t>bývají husté, takže celkově působí plnějším dojmem.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b="1" dirty="0"/>
              <a:t>Odolnost: </a:t>
            </a:r>
            <a:r>
              <a:rPr lang="cs" sz="1400" dirty="0"/>
              <a:t>protože jsou pevnější, vydrží víc stylingu i barvení, ale zesvětlení bývá těžší.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449" y="445025"/>
            <a:ext cx="1901622" cy="253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675" y="2162947"/>
            <a:ext cx="1901625" cy="253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97330" y="5447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Melír Degradé Joelle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97330" y="1152475"/>
            <a:ext cx="365528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/>
            <a:r>
              <a:rPr lang="cs" dirty="0"/>
              <a:t>Tuto metodu vymyslela dvojice kadeřníků ze  Sicílie. </a:t>
            </a:r>
          </a:p>
          <a:p>
            <a:pPr marL="285750" indent="-285750"/>
            <a:r>
              <a:rPr lang="cs-CZ" dirty="0"/>
              <a:t>T</a:t>
            </a:r>
            <a:r>
              <a:rPr lang="cs" dirty="0"/>
              <a:t>ypicky se používá více barev najednou (2–4 a více).</a:t>
            </a:r>
          </a:p>
          <a:p>
            <a:pPr marL="285750" indent="-285750"/>
            <a:r>
              <a:rPr lang="cs" dirty="0"/>
              <a:t>Výsledkem je multidimenzionální barva – vlasy působí přirozeně, ale zároveň mají hloubku. </a:t>
            </a:r>
          </a:p>
          <a:p>
            <a:pPr marL="285750" indent="-285750"/>
            <a:r>
              <a:rPr lang="cs" dirty="0"/>
              <a:t>Tato technika ušetří spoustu času (například dvě barvy jsou do dvou hodin hotové).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996" y="1325750"/>
            <a:ext cx="2076302" cy="301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872" y="1325749"/>
            <a:ext cx="2076300" cy="301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669210" y="6021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Ekologie v kadeřnictví </a:t>
            </a:r>
            <a:endParaRPr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669210" y="1448109"/>
            <a:ext cx="454905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V kadeřnictví se používá oproti Česku méně vody z důvodu jejího nedostatku.</a:t>
            </a:r>
          </a:p>
          <a:p>
            <a:pPr marL="285750" indent="-285750"/>
            <a:r>
              <a:rPr lang="cs" dirty="0"/>
              <a:t>Na odpad, jako třeba tuby od barev, je určena speciální firma.</a:t>
            </a:r>
          </a:p>
          <a:p>
            <a:pPr marL="285750" indent="-285750"/>
            <a:r>
              <a:rPr lang="cs" dirty="0"/>
              <a:t>Také se používají papírové ručníky na vlasy. Nemusí se neustále prát a jsou více hygienické.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4824" t="16136" r="4833" b="11891"/>
          <a:stretch>
            <a:fillRect/>
          </a:stretch>
        </p:blipFill>
        <p:spPr>
          <a:xfrm>
            <a:off x="5643295" y="1244838"/>
            <a:ext cx="2588997" cy="27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810750" y="1036374"/>
            <a:ext cx="7522500" cy="18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ERASMUS+ ITÁLIE 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Kalců Alena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Svatební účes na kudrnatých vlasech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5243452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Vlasy se do rovna se zatočenými konci vyfoukaly a poté se natočili žehličkou </a:t>
            </a:r>
          </a:p>
          <a:p>
            <a:pPr marL="285750" indent="-285750"/>
            <a:r>
              <a:rPr lang="cs" dirty="0"/>
              <a:t>Prostřední část vlasů se sepla do tvaru účesu </a:t>
            </a:r>
          </a:p>
          <a:p>
            <a:pPr marL="285750" indent="-285750"/>
            <a:r>
              <a:rPr lang="cs" dirty="0"/>
              <a:t>Vrchní část se natupírovala a přendala se před prostřední část tak, aby byly vlasy uhlazené a seply se </a:t>
            </a:r>
          </a:p>
          <a:p>
            <a:pPr marL="285750" indent="-285750"/>
            <a:r>
              <a:rPr lang="cs" dirty="0"/>
              <a:t>Prameny v obličeji se natočily do větších vln</a:t>
            </a:r>
          </a:p>
          <a:p>
            <a:pPr marL="285750" indent="-285750"/>
            <a:r>
              <a:rPr lang="cs" dirty="0"/>
              <a:t>Nakonec se přidala ozdoba, aby to dodalo slavnostnější efekt </a:t>
            </a: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rcRect t="6888" b="10185"/>
          <a:stretch>
            <a:fillRect/>
          </a:stretch>
        </p:blipFill>
        <p:spPr>
          <a:xfrm>
            <a:off x="5871411" y="1504829"/>
            <a:ext cx="2541502" cy="281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6869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Foukání přes kartáč do rovna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496235"/>
            <a:ext cx="53757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Vlasy si rozdělíme od spoda na linie. </a:t>
            </a:r>
          </a:p>
          <a:p>
            <a:pPr marL="285750" indent="-285750"/>
            <a:r>
              <a:rPr lang="cs" dirty="0"/>
              <a:t>Na kartáč přiložíme fén tak, aby směřoval podél vlasů.</a:t>
            </a:r>
          </a:p>
          <a:p>
            <a:pPr marL="285750" indent="-285750"/>
            <a:r>
              <a:rPr lang="cs-CZ" dirty="0"/>
              <a:t>T</a:t>
            </a:r>
            <a:r>
              <a:rPr lang="cs" dirty="0"/>
              <a:t>akto postupujeme až k pěšince </a:t>
            </a:r>
          </a:p>
          <a:p>
            <a:pPr marL="285750" indent="-285750"/>
            <a:r>
              <a:rPr lang="cs" dirty="0"/>
              <a:t>Na konečcích vždy uděláme lehký pohyb pootočením kartáče. </a:t>
            </a:r>
          </a:p>
          <a:p>
            <a:pPr marL="285750" indent="-285750"/>
            <a:r>
              <a:rPr lang="cs" dirty="0"/>
              <a:t>Fén máme na nejvyšší stupeň foukání a na nejvyšší teplotu , protože jsou vlasy husté a tvrdé.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rcRect t="10563" b="12134"/>
          <a:stretch>
            <a:fillRect/>
          </a:stretch>
        </p:blipFill>
        <p:spPr>
          <a:xfrm>
            <a:off x="5987459" y="1560667"/>
            <a:ext cx="2528050" cy="260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7149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Foukání difuzérem 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533901"/>
            <a:ext cx="497532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Při foukáním difuzérem musíme mít přístroj nastavený na nejvyšší teplotu a naopak foukání na co njeméně, aby se nám vlasy nerozfoukaly </a:t>
            </a:r>
          </a:p>
          <a:p>
            <a:pPr marL="285750" indent="-285750"/>
            <a:r>
              <a:rPr lang="cs" dirty="0"/>
              <a:t>Vlasy při sušení jemně mačkáme, aby se lépe vytvořily kudrlinky </a:t>
            </a:r>
          </a:p>
          <a:p>
            <a:pPr marL="285750" indent="-285750"/>
            <a:r>
              <a:rPr lang="cs" dirty="0"/>
              <a:t>Po vysušení se nikdy nesmí vlasy česat, protože by to narušilo tvar kudrlin </a:t>
            </a:r>
            <a:endParaRPr dirty="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rcRect b="22247"/>
          <a:stretch>
            <a:fillRect/>
          </a:stretch>
        </p:blipFill>
        <p:spPr>
          <a:xfrm>
            <a:off x="5555889" y="1417022"/>
            <a:ext cx="3050700" cy="265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504206" y="4862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Mytí vlasů </a:t>
            </a: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49204" y="1111224"/>
            <a:ext cx="4777218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U mytí vlasů je největší rozdíl v tom , že v Itálii mají rádi silnou masáž hlavy. Je to také z toho důvodu, že mají rádi pocit dobře umytých vlasů a je to pro ně relaxační.</a:t>
            </a:r>
          </a:p>
          <a:p>
            <a:pPr marL="285750" indent="-285750"/>
            <a:r>
              <a:rPr lang="cs" dirty="0"/>
              <a:t>V Itálii se hodně používají masky a olejíčky, protože ovzduší v Itálii vysouší vlasy.</a:t>
            </a:r>
          </a:p>
          <a:p>
            <a:pPr marL="285750" indent="-285750"/>
            <a:r>
              <a:rPr lang="cs" dirty="0"/>
              <a:t>Také se v Itálii používají jednorázové ručníky . Je to hygienické a ušetří to čas. Kadeřník pak ušetří spoustu času i vody. Jednorázové ručníky také dobře nasákavají vodu z mokrých vlasů.</a:t>
            </a:r>
            <a:endParaRPr dirty="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rcRect t="4662" b="9510"/>
          <a:stretch>
            <a:fillRect/>
          </a:stretch>
        </p:blipFill>
        <p:spPr>
          <a:xfrm>
            <a:off x="5554059" y="1237534"/>
            <a:ext cx="2865732" cy="341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23400" y="5876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Stříhání konečků do rovna 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613714" y="1248728"/>
            <a:ext cx="5042109" cy="3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Při stříhání konečků do rovna si vlasy rozdělíme na tři části. Dvě jsou ve předu (ty se od zadní části dělí pěšinkou za uchem)</a:t>
            </a:r>
          </a:p>
          <a:p>
            <a:pPr marL="285750" indent="-285750"/>
            <a:r>
              <a:rPr lang="cs" dirty="0"/>
              <a:t>Začínáme zadní částí. Vlasy hřebenem srovnáme a ustřihneme, aby to bylo rovně s podlahou. </a:t>
            </a:r>
          </a:p>
          <a:p>
            <a:pPr marL="285750" indent="-285750"/>
            <a:r>
              <a:rPr lang="cs" dirty="0"/>
              <a:t>Boční strany poté srovnáme se zadní částí. </a:t>
            </a:r>
          </a:p>
          <a:p>
            <a:pPr marL="285750" indent="-285750"/>
            <a:r>
              <a:rPr lang="cs" dirty="0"/>
              <a:t>Vždy musíme hlídat, aby zákazník seděl rovně a neměl nohy přes sebe.</a:t>
            </a:r>
            <a:endParaRPr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rcRect t="3944" b="7637"/>
          <a:stretch>
            <a:fillRect/>
          </a:stretch>
        </p:blipFill>
        <p:spPr>
          <a:xfrm>
            <a:off x="6009232" y="1248728"/>
            <a:ext cx="2149299" cy="302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45457" y="63753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Masáž rukou </a:t>
            </a:r>
            <a:endParaRPr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545457" y="1317479"/>
            <a:ext cx="476906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V Itálii se masáž rukou dělá z důvodu, že ženy chodí do kadeřnictví relaxovat. Většinou se masíruje mezitím, co působí barva na vlasech. Jde o to, aby se zákazník cítil hýčkaný.</a:t>
            </a:r>
          </a:p>
          <a:p>
            <a:pPr marL="0" indent="0">
              <a:buNone/>
            </a:pPr>
            <a:endParaRPr lang="cs" dirty="0"/>
          </a:p>
          <a:p>
            <a:pPr marL="285750" indent="-285750"/>
            <a:r>
              <a:rPr lang="cs" dirty="0"/>
              <a:t>Kadeřnictví v Itálii je spíše ,, salon krásy “, ve kterém nejde jen o účes, ale i o zážitek.</a:t>
            </a:r>
            <a:endParaRPr dirty="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rcRect t="9393" b="9102"/>
          <a:stretch>
            <a:fillRect/>
          </a:stretch>
        </p:blipFill>
        <p:spPr>
          <a:xfrm>
            <a:off x="5783509" y="1399981"/>
            <a:ext cx="2596200" cy="2821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3400" y="601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Peroxidy</a:t>
            </a:r>
            <a:endParaRPr dirty="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14208" y="1367115"/>
            <a:ext cx="4549059" cy="3776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dirty="0"/>
              <a:t>Trendy a styl: </a:t>
            </a:r>
            <a:r>
              <a:rPr lang="cs" sz="1200" dirty="0"/>
              <a:t>V Itálii je velice populární mít hodně světlé a zářivé blond odstíny. Aby se tmavé evropské vlasy dostaly na tak světlou úroveň, potřebuje se silnější oxidant.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 dirty="0"/>
              <a:t>Rychlost práce: </a:t>
            </a:r>
            <a:r>
              <a:rPr lang="cs" sz="1200" dirty="0"/>
              <a:t>Silnější peroxid nezrychlí odbarvení, ale třeba u melíru to zrychlí odbarvovací prášek , proto se dává více prášku. 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 dirty="0"/>
              <a:t>Struktura vlasů: </a:t>
            </a:r>
            <a:r>
              <a:rPr lang="cs" sz="1200" dirty="0"/>
              <a:t>Italské (a obecně středomořské) vlasy bývají přirozeně tmavší a silnější, než třeba u severských typů. Proto je potřeba vyšší koncentrace, aby se pigment „otevřel“ a zesvětlil.</a:t>
            </a:r>
            <a:endParaRPr sz="1200" dirty="0"/>
          </a:p>
          <a:p>
            <a:pPr marL="171450" indent="-171450">
              <a:spcBef>
                <a:spcPts val="1200"/>
              </a:spcBef>
            </a:pPr>
            <a:r>
              <a:rPr lang="cs" sz="1200" dirty="0"/>
              <a:t>Ale vyšší peroxidy mají také větší zátěž pro vlasy , proto se to v jiných zemí nepoužívá tak často (třeba v Česku)</a:t>
            </a:r>
            <a:endParaRPr sz="1200" dirty="0"/>
          </a:p>
          <a:p>
            <a:pPr marL="171450" indent="-171450">
              <a:spcBef>
                <a:spcPts val="1200"/>
              </a:spcBef>
            </a:pPr>
            <a:r>
              <a:rPr lang="cs" sz="1200" dirty="0"/>
              <a:t>Také se tu liší číslování peroxidů  10vol (≈3%)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 dirty="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rcRect l="4686" r="1282"/>
          <a:stretch>
            <a:fillRect/>
          </a:stretch>
        </p:blipFill>
        <p:spPr>
          <a:xfrm>
            <a:off x="5449708" y="1367115"/>
            <a:ext cx="3025082" cy="329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715</Words>
  <Application>Microsoft Office PowerPoint</Application>
  <PresentationFormat>Předvádění na obrazovce (16:9)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Constantia</vt:lpstr>
      <vt:lpstr>Oswald</vt:lpstr>
      <vt:lpstr>Arial</vt:lpstr>
      <vt:lpstr>Average</vt:lpstr>
      <vt:lpstr>Calibri</vt:lpstr>
      <vt:lpstr>Slate</vt:lpstr>
      <vt:lpstr>Prezentace aplikace PowerPoint</vt:lpstr>
      <vt:lpstr>ERASMUS+ ITÁLIE </vt:lpstr>
      <vt:lpstr>Svatební účes na kudrnatých vlasech </vt:lpstr>
      <vt:lpstr>Foukání přes kartáč do rovna</vt:lpstr>
      <vt:lpstr>Foukání difuzérem </vt:lpstr>
      <vt:lpstr>Mytí vlasů </vt:lpstr>
      <vt:lpstr>Stříhání konečků do rovna </vt:lpstr>
      <vt:lpstr>Masáž rukou </vt:lpstr>
      <vt:lpstr>Peroxidy</vt:lpstr>
      <vt:lpstr>Italské vlasy</vt:lpstr>
      <vt:lpstr>Melír Degradé Joelle  </vt:lpstr>
      <vt:lpstr>Ekologie v kadeřnictví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12</cp:revision>
  <dcterms:modified xsi:type="dcterms:W3CDTF">2026-01-26T17:31:50Z</dcterms:modified>
</cp:coreProperties>
</file>