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0" r:id="rId1"/>
  </p:sldMasterIdLst>
  <p:notesMasterIdLst>
    <p:notesMasterId r:id="rId12"/>
  </p:notesMasterIdLst>
  <p:sldIdLst>
    <p:sldId id="26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embeddedFontLst>
    <p:embeddedFont>
      <p:font typeface="MS Shell Dlg 2" panose="020B0604030504040204" pitchFamily="34" charset="0"/>
      <p:regular r:id="rId13"/>
      <p:bold r:id="rId14"/>
    </p:embeddedFont>
    <p:embeddedFont>
      <p:font typeface="Constantia" panose="02030602050306030303" pitchFamily="18" charset="0"/>
      <p:regular r:id="rId15"/>
      <p:bold r:id="rId16"/>
      <p:italic r:id="rId17"/>
      <p:boldItalic r:id="rId18"/>
    </p:embeddedFont>
    <p:embeddedFont>
      <p:font typeface="Wingdings 3" panose="05040102010807070707" pitchFamily="18" charset="2"/>
      <p:regular r:id="rId19"/>
    </p:embeddedFont>
    <p:embeddedFont>
      <p:font typeface="Roboto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138" y="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e7c6491372f8a1c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e7c6491372f8a1c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e6ffa6cb18f85a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e6ffa6cb18f85a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fc069d43f8d77b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fc069d43f8d77b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5a31e7953e115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5a31e7953e115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7322a9e1c6032b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7322a9e1c6032b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e7c6491372f8a1c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e7c6491372f8a1c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5a31e7953e11512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5a31e7953e11512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941dd5f384e8d8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941dd5f384e8d8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941dd5f384e8d87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941dd5f384e8d87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0"/>
            <a:ext cx="5950761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706411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2571749"/>
            <a:ext cx="4138550" cy="1701419"/>
          </a:xfrm>
        </p:spPr>
        <p:txBody>
          <a:bodyPr anchor="t">
            <a:normAutofit/>
          </a:bodyPr>
          <a:lstStyle>
            <a:lvl1pPr algn="r">
              <a:defRPr sz="4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9206" y="1701590"/>
            <a:ext cx="4018200" cy="870160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  <p:sp>
        <p:nvSpPr>
          <p:cNvPr id="13" name="TextBox 12"/>
          <p:cNvSpPr txBox="1"/>
          <p:nvPr/>
        </p:nvSpPr>
        <p:spPr>
          <a:xfrm>
            <a:off x="1643462" y="2447139"/>
            <a:ext cx="31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8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44092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1645677" y="480919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7" y="606042"/>
            <a:ext cx="5965568" cy="807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276053232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7752856" y="300504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9536" y="604363"/>
            <a:ext cx="994889" cy="393309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6564" y="727807"/>
            <a:ext cx="4850177" cy="380965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27573299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2451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305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  <p:sp>
        <p:nvSpPr>
          <p:cNvPr id="7" name="TextBox 6"/>
          <p:cNvSpPr txBox="1"/>
          <p:nvPr/>
        </p:nvSpPr>
        <p:spPr>
          <a:xfrm>
            <a:off x="1646207" y="480919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47131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1643882" y="2221939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2360440"/>
            <a:ext cx="5967420" cy="1068560"/>
          </a:xfrm>
        </p:spPr>
        <p:txBody>
          <a:bodyPr anchor="t">
            <a:normAutofit/>
          </a:bodyPr>
          <a:lstStyle>
            <a:lvl1pPr algn="r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477" y="1701590"/>
            <a:ext cx="5843948" cy="658851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253050694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604363"/>
            <a:ext cx="5963238" cy="81127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54031" y="1539087"/>
            <a:ext cx="2918970" cy="2998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9977" y="1539086"/>
            <a:ext cx="2920667" cy="29983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  <p:sp>
        <p:nvSpPr>
          <p:cNvPr id="10" name="TextBox 9"/>
          <p:cNvSpPr txBox="1"/>
          <p:nvPr/>
        </p:nvSpPr>
        <p:spPr>
          <a:xfrm>
            <a:off x="1647129" y="480917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21849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1645238" y="477318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604364"/>
            <a:ext cx="5967420" cy="80876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6964" y="1539086"/>
            <a:ext cx="2922350" cy="535364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6964" y="2138498"/>
            <a:ext cx="2920217" cy="23035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9975" y="1539086"/>
            <a:ext cx="2924849" cy="535364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99976" y="2138498"/>
            <a:ext cx="2924849" cy="23035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422695065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  <p:sp>
        <p:nvSpPr>
          <p:cNvPr id="8" name="TextBox 7"/>
          <p:cNvSpPr txBox="1"/>
          <p:nvPr/>
        </p:nvSpPr>
        <p:spPr>
          <a:xfrm>
            <a:off x="1647129" y="480919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18012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993456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165616" y="845662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743" y="961839"/>
            <a:ext cx="1998271" cy="1427431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115" y="604363"/>
            <a:ext cx="4084709" cy="3933095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7742" y="2389616"/>
            <a:ext cx="1998271" cy="1789798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276824926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60296" y="2422"/>
            <a:ext cx="3472301" cy="51435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66015" y="845662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430" y="961839"/>
            <a:ext cx="2978240" cy="1425355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7741" y="2387196"/>
            <a:ext cx="2978906" cy="1789796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427312219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6" y="1578901"/>
            <a:ext cx="7020154" cy="35645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400" cy="514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723131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58857" y="606042"/>
            <a:ext cx="5968748" cy="8079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199" y="1539087"/>
            <a:ext cx="5847405" cy="2998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607549" y="3952953"/>
            <a:ext cx="1997047" cy="13716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677848" y="2745858"/>
            <a:ext cx="4414014" cy="134382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806" y="123445"/>
            <a:ext cx="477545" cy="242138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  <p:sp>
        <p:nvSpPr>
          <p:cNvPr id="57" name="Rectangle 56"/>
          <p:cNvSpPr/>
          <p:nvPr/>
        </p:nvSpPr>
        <p:spPr>
          <a:xfrm>
            <a:off x="721532" y="0"/>
            <a:ext cx="34289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909311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hf sldNum="0" hdr="0" ft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55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8366" indent="-258366" algn="l" defTabSz="685800" rtl="0" eaLnBrk="1" latinLnBrk="0" hangingPunct="1">
        <a:lnSpc>
          <a:spcPct val="120000"/>
        </a:lnSpc>
        <a:spcBef>
          <a:spcPts val="750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965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35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1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823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05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99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81962" indent="-25374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331720" indent="-25374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681478" indent="-25374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031236" indent="-25374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7" descr="Obsah obrázku Vínově červená, Obdélník, červená&#10;&#10;Popis se vygeneroval automaticky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640248"/>
            <a:ext cx="5143500" cy="90435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4" name="Obrázek 6" descr="Obsah obrázku snímek obrazovky, Písmo, Elektricky modrá, Grafika&#10;&#10;Popis se vygeneroval automaticky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833" y="703679"/>
            <a:ext cx="1964612" cy="771746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5" name="TextovéPole 10"/>
          <p:cNvSpPr txBox="1"/>
          <p:nvPr/>
        </p:nvSpPr>
        <p:spPr>
          <a:xfrm>
            <a:off x="2158765" y="1893230"/>
            <a:ext cx="4834565" cy="536686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51435" tIns="25718" rIns="51435" bIns="25718" anchor="t" anchorCtr="1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575" b="1" dirty="0">
                <a:solidFill>
                  <a:srgbClr val="000000"/>
                </a:solidFill>
                <a:latin typeface="Calibri"/>
              </a:rPr>
              <a:t>ID mobility: </a:t>
            </a:r>
            <a:r>
              <a:rPr lang="cs-CZ" sz="1575" b="1" dirty="0" smtClean="0">
                <a:solidFill>
                  <a:srgbClr val="000000"/>
                </a:solidFill>
                <a:latin typeface="Calibri"/>
              </a:rPr>
              <a:t>SHORT-05</a:t>
            </a:r>
            <a:r>
              <a:rPr lang="cs-CZ" sz="157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/>
            </a:r>
            <a:br>
              <a:rPr lang="cs-CZ" sz="157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r>
              <a:rPr lang="cs-CZ" sz="1575" b="1" dirty="0">
                <a:solidFill>
                  <a:srgbClr val="000000"/>
                </a:solidFill>
                <a:latin typeface="Calibri"/>
              </a:rPr>
              <a:t>Číslo projektu: 2024-1-CZ01-KA122-VET-000230261</a:t>
            </a:r>
          </a:p>
        </p:txBody>
      </p:sp>
      <p:sp>
        <p:nvSpPr>
          <p:cNvPr id="7" name="TextovéPole 13"/>
          <p:cNvSpPr txBox="1"/>
          <p:nvPr/>
        </p:nvSpPr>
        <p:spPr>
          <a:xfrm>
            <a:off x="3384165" y="2482383"/>
            <a:ext cx="1794505" cy="882935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51435" tIns="25718" rIns="51435" bIns="25718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b="1" dirty="0">
              <a:solidFill>
                <a:srgbClr val="000000"/>
              </a:solidFill>
              <a:latin typeface="Constantia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b="1" dirty="0">
                <a:solidFill>
                  <a:srgbClr val="000000"/>
                </a:solidFill>
                <a:latin typeface="Constantia"/>
              </a:rPr>
              <a:t>Italská krása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b="1" dirty="0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2208" y="3733923"/>
            <a:ext cx="2781122" cy="92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>
            <a:spLocks noGrp="1"/>
          </p:cNvSpPr>
          <p:nvPr>
            <p:ph type="title"/>
          </p:nvPr>
        </p:nvSpPr>
        <p:spPr>
          <a:xfrm>
            <a:off x="1437985" y="558178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>
                <a:solidFill>
                  <a:schemeClr val="bg1"/>
                </a:solidFill>
              </a:rPr>
              <a:t>Běžné třídění: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1"/>
          </p:nvPr>
        </p:nvSpPr>
        <p:spPr>
          <a:xfrm>
            <a:off x="1437985" y="1325891"/>
            <a:ext cx="3085887" cy="34386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" dirty="0">
                <a:solidFill>
                  <a:schemeClr val="bg1"/>
                </a:solidFill>
              </a:rPr>
              <a:t>plasty a kovy - lahve, obaly a plechovky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" dirty="0">
              <a:solidFill>
                <a:schemeClr val="bg1"/>
              </a:solidFill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" dirty="0">
                <a:solidFill>
                  <a:schemeClr val="bg1"/>
                </a:solidFill>
              </a:rPr>
              <a:t>papír a karton - noviny, krabice a kancelářský papír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cs" dirty="0">
              <a:solidFill>
                <a:schemeClr val="bg1"/>
              </a:solidFill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" dirty="0">
                <a:solidFill>
                  <a:schemeClr val="bg1"/>
                </a:solidFill>
              </a:rPr>
              <a:t>sklo - lahve a sklenice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cs" dirty="0">
              <a:solidFill>
                <a:schemeClr val="bg1"/>
              </a:solidFill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" dirty="0">
                <a:solidFill>
                  <a:schemeClr val="bg1"/>
                </a:solidFill>
              </a:rPr>
              <a:t>bioodpad - zbytky jídel, slupky a zahradní odpad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cs" dirty="0">
              <a:solidFill>
                <a:schemeClr val="bg1"/>
              </a:solidFill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" dirty="0">
                <a:solidFill>
                  <a:schemeClr val="bg1"/>
                </a:solidFill>
              </a:rPr>
              <a:t>směsný komunální odpad - vše, co se nedá recyklovat</a:t>
            </a:r>
            <a:endParaRPr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31" name="Google Shape;13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6406" y="936028"/>
            <a:ext cx="2633197" cy="3271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>
            <a:spLocks noGrp="1"/>
          </p:cNvSpPr>
          <p:nvPr>
            <p:ph type="ctrTitle"/>
          </p:nvPr>
        </p:nvSpPr>
        <p:spPr>
          <a:xfrm>
            <a:off x="1890104" y="1721040"/>
            <a:ext cx="4138550" cy="17014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Itálie Erasmus+ </a:t>
            </a:r>
            <a:endParaRPr dirty="0"/>
          </a:p>
        </p:txBody>
      </p:sp>
      <p:sp>
        <p:nvSpPr>
          <p:cNvPr id="137" name="Google Shape;137;p22"/>
          <p:cNvSpPr txBox="1">
            <a:spLocks noGrp="1"/>
          </p:cNvSpPr>
          <p:nvPr>
            <p:ph type="subTitle" idx="1"/>
          </p:nvPr>
        </p:nvSpPr>
        <p:spPr>
          <a:xfrm>
            <a:off x="3337366" y="3422459"/>
            <a:ext cx="4018200" cy="8701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Lucie Věšínová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1089169" y="490525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>
                <a:solidFill>
                  <a:schemeClr val="bg1"/>
                </a:solidFill>
              </a:rPr>
              <a:t>Stříhání vlasů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1175538" y="1246225"/>
            <a:ext cx="3132196" cy="33698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cs" dirty="0">
                <a:solidFill>
                  <a:schemeClr val="bg1"/>
                </a:solidFill>
              </a:rPr>
              <a:t>V Itálii je stříhání vlasů obecně rychlejší než v České republice. Zatímco u nás se u dlouhých vlasů postupuje po více pěšinkách, aby byl střih co nejpřesnější a symetrický, v Itálii se dlouhé vlasy stříhají zpravidla jen po dvou pěšinkách. Díky tomu je práce kadeřníka rychlejší, i když působí méně detailně. U krátkých vlasů se však výrazné rozdíly neprojevují – postup stříhání je v obou zemích velmi podobný. Rozdíl tedy spočívá především v přístupu k dlouhým vlasům, kde je český způsob preciznější a italský naopak rychlejší a jednodušší.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3494" y="1854143"/>
            <a:ext cx="2402365" cy="247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6267" y="868375"/>
            <a:ext cx="2311945" cy="1971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986042" y="437399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>
                <a:solidFill>
                  <a:schemeClr val="bg1"/>
                </a:solidFill>
              </a:rPr>
              <a:t>Popis sestříhávání vlasů v Itálii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910413" y="1359197"/>
            <a:ext cx="7766073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cs" dirty="0">
                <a:solidFill>
                  <a:schemeClr val="bg1"/>
                </a:solidFill>
              </a:rPr>
              <a:t>Nejprve vlasy namočíme, důkladně rozčešeme a rozdělíme si je na pěšinky. Horní část vlasů oddělíme tak, aby nám od čela k temeni vznikl obdélník. Poté vytvoříme stejně široký pruh vlasů od temene směrem ke krku. Nakonec rozdělíme i pruh od temene k uším, ale už nezasahujeme do předem vybraných pěšinek.</a:t>
            </a:r>
            <a:r>
              <a:rPr lang="cs-CZ" dirty="0">
                <a:solidFill>
                  <a:schemeClr val="bg1"/>
                </a:solidFill>
              </a:rPr>
              <a:t>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cs-CZ" dirty="0">
                <a:solidFill>
                  <a:schemeClr val="bg1"/>
                </a:solidFill>
              </a:rPr>
              <a:t>Začínáme horní částí – prameny vytahujeme směrem nahoru a stříháme je podle přání zákaznice, nebo podle předchozího sestřihu (pokud jej pouze dorovnáváme). Následně přecházíme k levé zadní části vlasů, kde prameny opět vytahujeme v pravém úhlu nahoru a zarovnáváme. Stejným způsobem pokračujeme i u zadní části vlasů, a nakonec dokončíme pravou stranu – zadní i přední část.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rcRect l="38560"/>
          <a:stretch>
            <a:fillRect/>
          </a:stretch>
        </p:blipFill>
        <p:spPr>
          <a:xfrm>
            <a:off x="4793773" y="31700"/>
            <a:ext cx="1476398" cy="2355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5175" y="31700"/>
            <a:ext cx="2580850" cy="2355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5">
            <a:alphaModFix/>
          </a:blip>
          <a:srcRect t="1310" b="1310"/>
          <a:stretch>
            <a:fillRect/>
          </a:stretch>
        </p:blipFill>
        <p:spPr>
          <a:xfrm>
            <a:off x="72073" y="31700"/>
            <a:ext cx="2005355" cy="2355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78271" y="31700"/>
            <a:ext cx="2005350" cy="3253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073" y="2571749"/>
            <a:ext cx="1861205" cy="2451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77428" y="2571749"/>
            <a:ext cx="1729089" cy="245105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/>
          <p:nvPr/>
        </p:nvSpPr>
        <p:spPr>
          <a:xfrm flipH="1">
            <a:off x="3830544" y="4001790"/>
            <a:ext cx="481844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 dirty="0">
                <a:latin typeface="Roboto"/>
                <a:ea typeface="Roboto"/>
                <a:cs typeface="Roboto"/>
                <a:sym typeface="Roboto"/>
              </a:rPr>
              <a:t>Fotky ze </a:t>
            </a:r>
            <a:r>
              <a:rPr lang="cs" dirty="0"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cs" sz="1800" dirty="0">
                <a:latin typeface="Roboto"/>
                <a:ea typeface="Roboto"/>
                <a:cs typeface="Roboto"/>
                <a:sym typeface="Roboto"/>
              </a:rPr>
              <a:t>estříhávání a konečného upravení</a:t>
            </a:r>
            <a:endParaRPr sz="1800"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864541" y="476774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>
                <a:solidFill>
                  <a:schemeClr val="bg1"/>
                </a:solidFill>
              </a:rPr>
              <a:t>Barvení vlasů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864541" y="1552772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>
                <a:solidFill>
                  <a:schemeClr val="bg1"/>
                </a:solidFill>
              </a:rPr>
              <a:t>V České republice se při barvení vlasů pěšinky rozdělují do tvaru kříže – od čela ke krku a od ucha k uchu. Barva se pak nanáší štětcem podle směru růstu vlasů postupně po jednotlivých pěšinkách.</a:t>
            </a:r>
            <a:endParaRPr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" dirty="0">
                <a:solidFill>
                  <a:schemeClr val="bg1"/>
                </a:solidFill>
              </a:rPr>
              <a:t>V Itálii se pěšinky nedělají do celého kříže, ale pouze od čela k temeni a od ucha k uchu. Následně kadeřník přejede celou pěšinku jedním směrem nahoru a barvu do vlasů štětcem spíše vtlačuje.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rcRect t="7854" b="37393"/>
          <a:stretch>
            <a:fillRect/>
          </a:stretch>
        </p:blipFill>
        <p:spPr>
          <a:xfrm>
            <a:off x="3965801" y="3144155"/>
            <a:ext cx="4931476" cy="1533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rcRect t="7287" b="21487"/>
          <a:stretch>
            <a:fillRect/>
          </a:stretch>
        </p:blipFill>
        <p:spPr>
          <a:xfrm>
            <a:off x="3965801" y="783050"/>
            <a:ext cx="2385689" cy="2290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9617" y="783051"/>
            <a:ext cx="2497660" cy="2290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959971" y="505844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>
                <a:solidFill>
                  <a:schemeClr val="bg1"/>
                </a:solidFill>
              </a:rPr>
              <a:t>Mytí vlasů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959971" y="118760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>
                <a:solidFill>
                  <a:schemeClr val="bg1"/>
                </a:solidFill>
              </a:rPr>
              <a:t>V České republice se mytí vlasů provádí převážně jemně, s důrazem na relaxaci a příjemný pocit zákaznice. Pohyby prstů jsou lehké, spíše masážní, aby navodily uvolnění.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" dirty="0">
                <a:solidFill>
                  <a:schemeClr val="bg1"/>
                </a:solidFill>
              </a:rPr>
              <a:t>V Itálii je přístup odlišný – mytí je mnohem intenzivnější a energičtější. Kadeřníci zde naopak více přitlačují a pokožku hlavy důkladně promasírují. Tento styl působí drsněji, ale odpovídá představám Italek o svěžesti a čistotě vlasů. Navíc se v Itálii místo kondicionéru používají výhradně vlasové masky, které dodávají vlasům hloubkovou výživu a lesk.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rcRect t="50927" r="10973"/>
          <a:stretch>
            <a:fillRect/>
          </a:stretch>
        </p:blipFill>
        <p:spPr>
          <a:xfrm>
            <a:off x="5771792" y="2843533"/>
            <a:ext cx="2469480" cy="1208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>
          <a:blip r:embed="rId4">
            <a:alphaModFix/>
          </a:blip>
          <a:srcRect t="14286" b="28249"/>
          <a:stretch>
            <a:fillRect/>
          </a:stretch>
        </p:blipFill>
        <p:spPr>
          <a:xfrm>
            <a:off x="5771792" y="1187605"/>
            <a:ext cx="2469480" cy="1299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1096044" y="8037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>
                <a:solidFill>
                  <a:schemeClr val="bg1"/>
                </a:solidFill>
              </a:rPr>
              <a:t>Foukání vlasů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1"/>
          </p:nvPr>
        </p:nvSpPr>
        <p:spPr>
          <a:xfrm>
            <a:off x="1096044" y="1480859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cs" dirty="0">
                <a:solidFill>
                  <a:schemeClr val="bg1"/>
                </a:solidFill>
              </a:rPr>
              <a:t>V Itálii většina zákaznic preferuje foukání přes kartáč do hladka, které se často ještě dolaďuje žehličkou. Oblíbené je také foukání přes kartáč do jemných vln, případně kombinace vyfoukání a následného vytvarování vln žehličkou. Další možností je foukání přes kartáč a poté vytvoření objemovky na suché a horké vlasy, aby účes získal větší plnost.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117" name="Google Shape;11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2053" y="2216212"/>
            <a:ext cx="2415684" cy="213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5921" y="1050523"/>
            <a:ext cx="1981485" cy="213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1151046" y="451149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>
                <a:solidFill>
                  <a:schemeClr val="bg1"/>
                </a:solidFill>
              </a:rPr>
              <a:t>Třídění odpadků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1206048" y="1018910"/>
            <a:ext cx="7607943" cy="3673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 dirty="0">
                <a:solidFill>
                  <a:schemeClr val="bg1"/>
                </a:solidFill>
              </a:rPr>
              <a:t>Proč a jak to začalo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" sz="1200" dirty="0">
              <a:solidFill>
                <a:schemeClr val="bg1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1200" dirty="0">
                <a:solidFill>
                  <a:schemeClr val="bg1"/>
                </a:solidFill>
              </a:rPr>
              <a:t>Itálie patří mezi země, které musely rychle reagovat na problém s nadměrným množstvím odpadků a malou kapacitou skládek. Už v 90. letech se začaly ukazovat vážné zdravotní a ekologické problémy. Ve větších a hustě osídlených městech se začaly odpadky hromadit na ulicích nebo nelegálně spalovat. To vedlo k znečištění životního prostředí, ale i k poškození pověsti celé země. Vláda proto začala zpřísňovat zákony o správě odpadu. </a:t>
            </a:r>
            <a:r>
              <a:rPr lang="cs-CZ" sz="1200" dirty="0">
                <a:solidFill>
                  <a:schemeClr val="bg1"/>
                </a:solidFill>
              </a:rPr>
              <a:t>Hlavním cílem bylo snížit množství odpadu, které končilo na skládkách a zvýšit podíl recyklace. Itálie zažívala i tlak ze strany Evropské unie, protože dlouhodobě patřila mezi země s největšími problémy v oblasti odpadového hospodářství. Evropské směrnice stanovily cíle, které musely členské státy splnit, například recyklovat určité procento komunálního odpadu a zavést oddělený sběr plastu, papíru, bioodpadu a skla. Každý odpad se vyváží jiný den v týdnu a musí být v průhledném pytli. Odpad se při sběru kontroluje a pokud není správně roztříděn, tak se dávají pokuty.</a:t>
            </a:r>
          </a:p>
          <a:p>
            <a:pPr marL="0" lvl="0" indent="0">
              <a:spcBef>
                <a:spcPts val="1200"/>
              </a:spcBef>
              <a:spcAft>
                <a:spcPts val="1200"/>
              </a:spcAft>
              <a:buNone/>
            </a:pPr>
            <a:endParaRPr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37</TotalTime>
  <Words>695</Words>
  <Application>Microsoft Office PowerPoint</Application>
  <PresentationFormat>Předvádění na obrazovce (16:9)</PresentationFormat>
  <Paragraphs>35</Paragraphs>
  <Slides>10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9" baseType="lpstr">
      <vt:lpstr>Courier New</vt:lpstr>
      <vt:lpstr>MS Shell Dlg 2</vt:lpstr>
      <vt:lpstr>Constantia</vt:lpstr>
      <vt:lpstr>Wingdings 3</vt:lpstr>
      <vt:lpstr>Roboto</vt:lpstr>
      <vt:lpstr>Arial</vt:lpstr>
      <vt:lpstr>Wingdings</vt:lpstr>
      <vt:lpstr>Calibri</vt:lpstr>
      <vt:lpstr>Madison</vt:lpstr>
      <vt:lpstr>Prezentace aplikace PowerPoint</vt:lpstr>
      <vt:lpstr>Itálie Erasmus+ </vt:lpstr>
      <vt:lpstr>Stříhání vlasů</vt:lpstr>
      <vt:lpstr>Popis sestříhávání vlasů v Itálii</vt:lpstr>
      <vt:lpstr>Prezentace aplikace PowerPoint</vt:lpstr>
      <vt:lpstr>Barvení vlasů</vt:lpstr>
      <vt:lpstr>Mytí vlasů</vt:lpstr>
      <vt:lpstr>Foukání vlasů </vt:lpstr>
      <vt:lpstr>Třídění odpadků</vt:lpstr>
      <vt:lpstr>Běžné třídění: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Jiří Verner</dc:creator>
  <cp:lastModifiedBy>simonova hana</cp:lastModifiedBy>
  <cp:revision>8</cp:revision>
  <dcterms:modified xsi:type="dcterms:W3CDTF">2026-01-26T17:32:38Z</dcterms:modified>
</cp:coreProperties>
</file>